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2"/>
  </p:notesMasterIdLst>
  <p:sldIdLst>
    <p:sldId id="553" r:id="rId2"/>
    <p:sldId id="555" r:id="rId3"/>
    <p:sldId id="557" r:id="rId4"/>
    <p:sldId id="558" r:id="rId5"/>
    <p:sldId id="559" r:id="rId6"/>
    <p:sldId id="560" r:id="rId7"/>
    <p:sldId id="561" r:id="rId8"/>
    <p:sldId id="562" r:id="rId9"/>
    <p:sldId id="563" r:id="rId10"/>
    <p:sldId id="564" r:id="rId11"/>
    <p:sldId id="565" r:id="rId12"/>
    <p:sldId id="566" r:id="rId13"/>
    <p:sldId id="567" r:id="rId14"/>
    <p:sldId id="568" r:id="rId15"/>
    <p:sldId id="569" r:id="rId16"/>
    <p:sldId id="570" r:id="rId17"/>
    <p:sldId id="571" r:id="rId18"/>
    <p:sldId id="572" r:id="rId19"/>
    <p:sldId id="573" r:id="rId20"/>
    <p:sldId id="574" r:id="rId21"/>
  </p:sldIdLst>
  <p:sldSz cx="9144000" cy="5143500" type="screen16x9"/>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F3"/>
    <a:srgbClr val="004A95"/>
    <a:srgbClr val="FFFFFF"/>
    <a:srgbClr val="F7FCFF"/>
    <a:srgbClr val="E3EEC6"/>
    <a:srgbClr val="E2F6FF"/>
    <a:srgbClr val="F5EBDC"/>
    <a:srgbClr val="F5ECDE"/>
    <a:srgbClr val="BE945E"/>
    <a:srgbClr val="39F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8" autoAdjust="0"/>
    <p:restoredTop sz="94700" autoAdjust="0"/>
  </p:normalViewPr>
  <p:slideViewPr>
    <p:cSldViewPr>
      <p:cViewPr varScale="1">
        <p:scale>
          <a:sx n="144" d="100"/>
          <a:sy n="144" d="100"/>
        </p:scale>
        <p:origin x="708"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8" d="100"/>
          <a:sy n="88" d="100"/>
        </p:scale>
        <p:origin x="277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6/22/2022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1</a:t>
            </a:fld>
            <a:endParaRPr lang="zh-CN" altLang="en-US"/>
          </a:p>
        </p:txBody>
      </p:sp>
    </p:spTree>
    <p:extLst>
      <p:ext uri="{BB962C8B-B14F-4D97-AF65-F5344CB8AC3E}">
        <p14:creationId xmlns:p14="http://schemas.microsoft.com/office/powerpoint/2010/main" val="63741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20</a:t>
            </a:fld>
            <a:endParaRPr lang="zh-CN" altLang="en-US"/>
          </a:p>
        </p:txBody>
      </p:sp>
    </p:spTree>
    <p:extLst>
      <p:ext uri="{BB962C8B-B14F-4D97-AF65-F5344CB8AC3E}">
        <p14:creationId xmlns:p14="http://schemas.microsoft.com/office/powerpoint/2010/main" val="168239259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758933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文本框 6"/>
          <p:cNvSpPr txBox="1"/>
          <p:nvPr userDrawn="1"/>
        </p:nvSpPr>
        <p:spPr>
          <a:xfrm>
            <a:off x="378735" y="438150"/>
            <a:ext cx="2031325" cy="338554"/>
          </a:xfrm>
          <a:prstGeom prst="rect">
            <a:avLst/>
          </a:prstGeom>
          <a:noFill/>
        </p:spPr>
        <p:txBody>
          <a:bodyPr wrap="none" rtlCol="0">
            <a:spAutoFit/>
          </a:bodyPr>
          <a:lstStyle/>
          <a:p>
            <a:r>
              <a:rPr lang="zh-CN" altLang="en-US" sz="1600" dirty="0">
                <a:solidFill>
                  <a:schemeClr val="bg1"/>
                </a:solidFill>
              </a:rPr>
              <a:t>安全生产十五条措施</a:t>
            </a:r>
          </a:p>
        </p:txBody>
      </p:sp>
      <p:sp>
        <p:nvSpPr>
          <p:cNvPr id="2" name="菱形 1"/>
          <p:cNvSpPr/>
          <p:nvPr userDrawn="1"/>
        </p:nvSpPr>
        <p:spPr>
          <a:xfrm>
            <a:off x="218022" y="476498"/>
            <a:ext cx="239178" cy="239178"/>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89914" y="780757"/>
            <a:ext cx="8769151" cy="420624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90664281"/>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userDrawn="1"/>
        </p:nvSpPr>
        <p:spPr>
          <a:xfrm>
            <a:off x="189914" y="780757"/>
            <a:ext cx="8769151" cy="420624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94076446"/>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2022/6/22</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740" r:id="rId1"/>
    <p:sldLayoutId id="2147483676" r:id="rId2"/>
    <p:sldLayoutId id="2147483755" r:id="rId3"/>
  </p:sldLayoutIdLst>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6.png"/><Relationship Id="rId2" Type="http://schemas.microsoft.com/office/2007/relationships/media" Target="../media/media1.mp3"/><Relationship Id="rId16" Type="http://schemas.openxmlformats.org/officeDocument/2006/relationships/image" Target="../media/image10.png"/><Relationship Id="rId1" Type="http://schemas.openxmlformats.org/officeDocument/2006/relationships/audio" Target="NULL" TargetMode="Externa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png"/><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notesSlide" Target="../notesSlides/notesSlide1.xml"/><Relationship Id="rId9" Type="http://schemas.microsoft.com/office/2007/relationships/hdphoto" Target="../media/hdphoto3.wdp"/><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2.png"/><Relationship Id="rId7" Type="http://schemas.microsoft.com/office/2007/relationships/hdphoto" Target="../media/hdphoto3.wdp"/><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microsoft.com/office/2007/relationships/hdphoto" Target="../media/hdphoto2.wdp"/><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28600" y="236542"/>
            <a:ext cx="8686800" cy="4545007"/>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文本框 6">
            <a:extLst>
              <a:ext uri="{FF2B5EF4-FFF2-40B4-BE49-F238E27FC236}">
                <a16:creationId xmlns:a16="http://schemas.microsoft.com/office/drawing/2014/main" id="{07ABBCD1-7E00-41EF-B2A6-41BE9B5BD163}"/>
              </a:ext>
            </a:extLst>
          </p:cNvPr>
          <p:cNvSpPr txBox="1"/>
          <p:nvPr/>
        </p:nvSpPr>
        <p:spPr>
          <a:xfrm>
            <a:off x="1177288" y="1539797"/>
            <a:ext cx="6595112" cy="923330"/>
          </a:xfrm>
          <a:prstGeom prst="rect">
            <a:avLst/>
          </a:prstGeom>
          <a:noFill/>
        </p:spPr>
        <p:txBody>
          <a:bodyPr wrap="square">
            <a:spAutoFit/>
          </a:bodyPr>
          <a:lstStyle/>
          <a:p>
            <a:pPr algn="ctr"/>
            <a:r>
              <a:rPr lang="zh-CN" altLang="en-US" sz="5400" b="1" dirty="0">
                <a:solidFill>
                  <a:schemeClr val="accent1"/>
                </a:solidFill>
                <a:latin typeface="汉仪雅酷黑 85W" panose="020B0904020202020204" pitchFamily="34" charset="-122"/>
                <a:ea typeface="汉仪雅酷黑 85W" panose="020B0904020202020204" pitchFamily="34" charset="-122"/>
                <a:cs typeface="阿里巴巴普惠体" panose="00020600040101010101" pitchFamily="18" charset="-122"/>
                <a:sym typeface="Arial" panose="020B0604020202020204" pitchFamily="34" charset="0"/>
              </a:rPr>
              <a:t>安全生产十五条措施</a:t>
            </a:r>
            <a:endParaRPr lang="zh-CN" altLang="en-US" sz="5400" b="1" dirty="0">
              <a:solidFill>
                <a:schemeClr val="accent1"/>
              </a:solidFill>
              <a:latin typeface="汉仪雅酷黑 85W" panose="020B0904020202020204" pitchFamily="34" charset="-122"/>
              <a:ea typeface="汉仪雅酷黑 85W" panose="020B0904020202020204" pitchFamily="34" charset="-122"/>
            </a:endParaRPr>
          </a:p>
        </p:txBody>
      </p:sp>
      <p:pic>
        <p:nvPicPr>
          <p:cNvPr id="8" name="图片 7">
            <a:extLst>
              <a:ext uri="{FF2B5EF4-FFF2-40B4-BE49-F238E27FC236}">
                <a16:creationId xmlns:a16="http://schemas.microsoft.com/office/drawing/2014/main" id="{2D609335-E5F0-4327-AAC4-9E2B9D675771}"/>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96488" y="3063797"/>
            <a:ext cx="4333876" cy="237835"/>
          </a:xfrm>
          <a:prstGeom prst="rect">
            <a:avLst/>
          </a:prstGeom>
        </p:spPr>
      </p:pic>
      <p:grpSp>
        <p:nvGrpSpPr>
          <p:cNvPr id="9" name="组合 8">
            <a:extLst>
              <a:ext uri="{FF2B5EF4-FFF2-40B4-BE49-F238E27FC236}">
                <a16:creationId xmlns:a16="http://schemas.microsoft.com/office/drawing/2014/main" id="{5859642B-34C6-4CFA-BB74-42AB1459949E}"/>
              </a:ext>
            </a:extLst>
          </p:cNvPr>
          <p:cNvGrpSpPr/>
          <p:nvPr/>
        </p:nvGrpSpPr>
        <p:grpSpPr>
          <a:xfrm>
            <a:off x="2406013" y="2606597"/>
            <a:ext cx="4265294" cy="300082"/>
            <a:chOff x="3258820" y="3425182"/>
            <a:chExt cx="5687058" cy="400109"/>
          </a:xfrm>
        </p:grpSpPr>
        <p:sp>
          <p:nvSpPr>
            <p:cNvPr id="10" name="文本框 9">
              <a:extLst>
                <a:ext uri="{FF2B5EF4-FFF2-40B4-BE49-F238E27FC236}">
                  <a16:creationId xmlns:a16="http://schemas.microsoft.com/office/drawing/2014/main" id="{746ECF1A-A7BE-48EB-8A15-A3C6C13A5416}"/>
                </a:ext>
              </a:extLst>
            </p:cNvPr>
            <p:cNvSpPr txBox="1"/>
            <p:nvPr/>
          </p:nvSpPr>
          <p:spPr>
            <a:xfrm>
              <a:off x="4171949" y="3425182"/>
              <a:ext cx="3848100" cy="400109"/>
            </a:xfrm>
            <a:prstGeom prst="rect">
              <a:avLst/>
            </a:prstGeom>
            <a:noFill/>
          </p:spPr>
          <p:txBody>
            <a:bodyPr wrap="square">
              <a:spAutoFit/>
            </a:bodyPr>
            <a:lstStyle/>
            <a:p>
              <a:pPr algn="ctr"/>
              <a:r>
                <a:rPr lang="zh-CN" altLang="en-US" sz="1350" dirty="0">
                  <a:solidFill>
                    <a:srgbClr val="C00000"/>
                  </a:solidFill>
                  <a:latin typeface="+mn-ea"/>
                  <a:cs typeface="阿里巴巴普惠体" panose="00020600040101010101" pitchFamily="18" charset="-122"/>
                  <a:sym typeface="Arial" panose="020B0604020202020204" pitchFamily="34" charset="0"/>
                </a:rPr>
                <a:t>十五条“硬措施”护航安全生产</a:t>
              </a:r>
            </a:p>
          </p:txBody>
        </p:sp>
        <p:sp>
          <p:nvSpPr>
            <p:cNvPr id="11" name="矩形 10">
              <a:extLst>
                <a:ext uri="{FF2B5EF4-FFF2-40B4-BE49-F238E27FC236}">
                  <a16:creationId xmlns:a16="http://schemas.microsoft.com/office/drawing/2014/main" id="{72A058EA-E8FA-4B22-AC86-F8A65FA0136F}"/>
                </a:ext>
              </a:extLst>
            </p:cNvPr>
            <p:cNvSpPr/>
            <p:nvPr/>
          </p:nvSpPr>
          <p:spPr>
            <a:xfrm>
              <a:off x="4472938" y="3438225"/>
              <a:ext cx="3256280" cy="3421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sp>
          <p:nvSpPr>
            <p:cNvPr id="12" name="矩形 11">
              <a:extLst>
                <a:ext uri="{FF2B5EF4-FFF2-40B4-BE49-F238E27FC236}">
                  <a16:creationId xmlns:a16="http://schemas.microsoft.com/office/drawing/2014/main" id="{A66DDAF7-B76C-40FE-9080-ACA651B5CDCF}"/>
                </a:ext>
              </a:extLst>
            </p:cNvPr>
            <p:cNvSpPr/>
            <p:nvPr/>
          </p:nvSpPr>
          <p:spPr>
            <a:xfrm>
              <a:off x="3258820" y="3439371"/>
              <a:ext cx="1216660" cy="342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sp>
          <p:nvSpPr>
            <p:cNvPr id="13" name="矩形 12">
              <a:extLst>
                <a:ext uri="{FF2B5EF4-FFF2-40B4-BE49-F238E27FC236}">
                  <a16:creationId xmlns:a16="http://schemas.microsoft.com/office/drawing/2014/main" id="{4233B7CD-52DD-4A1F-9D46-E860B7F6748B}"/>
                </a:ext>
              </a:extLst>
            </p:cNvPr>
            <p:cNvSpPr/>
            <p:nvPr/>
          </p:nvSpPr>
          <p:spPr>
            <a:xfrm>
              <a:off x="7729218" y="3439371"/>
              <a:ext cx="1216660" cy="342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grpSp>
      <p:sp>
        <p:nvSpPr>
          <p:cNvPr id="14" name="文本框 13">
            <a:extLst>
              <a:ext uri="{FF2B5EF4-FFF2-40B4-BE49-F238E27FC236}">
                <a16:creationId xmlns:a16="http://schemas.microsoft.com/office/drawing/2014/main" id="{B28736B6-4A16-4965-B9EC-349E269BABD1}"/>
              </a:ext>
            </a:extLst>
          </p:cNvPr>
          <p:cNvSpPr txBox="1"/>
          <p:nvPr/>
        </p:nvSpPr>
        <p:spPr>
          <a:xfrm>
            <a:off x="1981200" y="1123950"/>
            <a:ext cx="4804407" cy="369332"/>
          </a:xfrm>
          <a:prstGeom prst="rect">
            <a:avLst/>
          </a:prstGeom>
          <a:noFill/>
        </p:spPr>
        <p:txBody>
          <a:bodyPr wrap="square">
            <a:spAutoFit/>
          </a:bodyPr>
          <a:lstStyle/>
          <a:p>
            <a:pPr algn="ctr"/>
            <a:r>
              <a:rPr lang="zh-CN" altLang="en-US" dirty="0">
                <a:solidFill>
                  <a:schemeClr val="accent1"/>
                </a:solidFill>
                <a:latin typeface="+mn-ea"/>
              </a:rPr>
              <a:t>加强安全生产工作防止和减少生产安全事故</a:t>
            </a:r>
          </a:p>
        </p:txBody>
      </p:sp>
      <p:sp>
        <p:nvSpPr>
          <p:cNvPr id="15" name="文本框 14">
            <a:extLst>
              <a:ext uri="{FF2B5EF4-FFF2-40B4-BE49-F238E27FC236}">
                <a16:creationId xmlns:a16="http://schemas.microsoft.com/office/drawing/2014/main" id="{205356C1-0ACC-483E-AB4E-0619D6CADB8D}"/>
              </a:ext>
            </a:extLst>
          </p:cNvPr>
          <p:cNvSpPr txBox="1"/>
          <p:nvPr/>
        </p:nvSpPr>
        <p:spPr>
          <a:xfrm>
            <a:off x="3159427" y="3437751"/>
            <a:ext cx="2877501" cy="276999"/>
          </a:xfrm>
          <a:prstGeom prst="rect">
            <a:avLst/>
          </a:prstGeom>
          <a:noFill/>
        </p:spPr>
        <p:txBody>
          <a:bodyPr wrap="square">
            <a:spAutoFit/>
          </a:bodyPr>
          <a:lstStyle/>
          <a:p>
            <a:pPr algn="ctr"/>
            <a:r>
              <a:rPr lang="zh-CN" altLang="en-US" sz="1200" dirty="0" smtClean="0">
                <a:solidFill>
                  <a:schemeClr val="accent1"/>
                </a:solidFill>
                <a:latin typeface="+mn-ea"/>
                <a:cs typeface="阿里巴巴普惠体 Light" panose="00020600040101010101" pitchFamily="18" charset="-122"/>
              </a:rPr>
              <a:t>   </a:t>
            </a:r>
            <a:r>
              <a:rPr lang="zh-CN" altLang="en-US" sz="1200" dirty="0">
                <a:solidFill>
                  <a:schemeClr val="accent1"/>
                </a:solidFill>
                <a:latin typeface="+mn-ea"/>
                <a:cs typeface="阿里巴巴普惠体 Light" panose="00020600040101010101" pitchFamily="18" charset="-122"/>
              </a:rPr>
              <a:t>时间：</a:t>
            </a:r>
            <a:r>
              <a:rPr lang="en-US" altLang="zh-CN" sz="1200" dirty="0">
                <a:solidFill>
                  <a:schemeClr val="accent1"/>
                </a:solidFill>
                <a:latin typeface="+mn-ea"/>
                <a:cs typeface="阿里巴巴普惠体 Light" panose="00020600040101010101" pitchFamily="18" charset="-122"/>
              </a:rPr>
              <a:t>2022.6</a:t>
            </a:r>
          </a:p>
        </p:txBody>
      </p:sp>
      <p:grpSp>
        <p:nvGrpSpPr>
          <p:cNvPr id="2" name="组合 1"/>
          <p:cNvGrpSpPr/>
          <p:nvPr/>
        </p:nvGrpSpPr>
        <p:grpSpPr>
          <a:xfrm flipH="1">
            <a:off x="304800" y="3409950"/>
            <a:ext cx="5228854" cy="1462207"/>
            <a:chOff x="2743200" y="3239500"/>
            <a:chExt cx="6528056" cy="1825518"/>
          </a:xfrm>
        </p:grpSpPr>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3239500"/>
              <a:ext cx="3175256" cy="1825518"/>
            </a:xfrm>
            <a:prstGeom prst="rect">
              <a:avLst/>
            </a:prstGeom>
          </p:spPr>
        </p:pic>
        <p:pic>
          <p:nvPicPr>
            <p:cNvPr id="17" name="图片 16"/>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l="46316" r="1"/>
            <a:stretch/>
          </p:blipFill>
          <p:spPr>
            <a:xfrm>
              <a:off x="2743200" y="3729420"/>
              <a:ext cx="3581400" cy="1204529"/>
            </a:xfrm>
            <a:prstGeom prst="rect">
              <a:avLst/>
            </a:prstGeom>
          </p:spPr>
        </p:pic>
      </p:grpSp>
      <p:pic>
        <p:nvPicPr>
          <p:cNvPr id="20" name="图片 19"/>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a:stretch/>
        </p:blipFill>
        <p:spPr>
          <a:xfrm>
            <a:off x="7467600" y="2491834"/>
            <a:ext cx="1447800" cy="2442116"/>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792" y="3807277"/>
            <a:ext cx="9144000" cy="1334388"/>
          </a:xfrm>
          <a:prstGeom prst="rect">
            <a:avLst/>
          </a:prstGeom>
        </p:spPr>
      </p:pic>
      <p:pic>
        <p:nvPicPr>
          <p:cNvPr id="22" name="图片 21"/>
          <p:cNvPicPr>
            <a:picLocks noChangeAspect="1"/>
          </p:cNvPicPr>
          <p:nvPr/>
        </p:nvPicPr>
        <p:blipFill rotWithShape="1">
          <a:blip r:embed="rId13" cstate="print">
            <a:extLst>
              <a:ext uri="{28A0092B-C50C-407E-A947-70E740481C1C}">
                <a14:useLocalDpi xmlns:a14="http://schemas.microsoft.com/office/drawing/2010/main" val="0"/>
              </a:ext>
            </a:extLst>
          </a:blip>
          <a:srcRect l="19158" b="52656"/>
          <a:stretch/>
        </p:blipFill>
        <p:spPr>
          <a:xfrm>
            <a:off x="-792" y="-4913"/>
            <a:ext cx="2665810" cy="1523445"/>
          </a:xfrm>
          <a:prstGeom prst="rect">
            <a:avLst/>
          </a:prstGeom>
        </p:spPr>
      </p:pic>
      <p:pic>
        <p:nvPicPr>
          <p:cNvPr id="3" name="图片 2"/>
          <p:cNvPicPr>
            <a:picLocks noChangeAspect="1"/>
          </p:cNvPicPr>
          <p:nvPr/>
        </p:nvPicPr>
        <p:blipFill rotWithShape="1">
          <a:blip r:embed="rId14" cstate="print">
            <a:extLst>
              <a:ext uri="{28A0092B-C50C-407E-A947-70E740481C1C}">
                <a14:useLocalDpi xmlns:a14="http://schemas.microsoft.com/office/drawing/2010/main" val="0"/>
              </a:ext>
            </a:extLst>
          </a:blip>
          <a:srcRect b="11483"/>
          <a:stretch/>
        </p:blipFill>
        <p:spPr>
          <a:xfrm>
            <a:off x="5562600" y="3158011"/>
            <a:ext cx="2819400" cy="1985489"/>
          </a:xfrm>
          <a:prstGeom prst="rect">
            <a:avLst/>
          </a:prstGeom>
        </p:spPr>
      </p:pic>
      <p:pic>
        <p:nvPicPr>
          <p:cNvPr id="4" name="图片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8121" y="3311036"/>
            <a:ext cx="1877992" cy="1679438"/>
          </a:xfrm>
          <a:prstGeom prst="rect">
            <a:avLst/>
          </a:prstGeom>
        </p:spPr>
      </p:pic>
      <p:pic>
        <p:nvPicPr>
          <p:cNvPr id="24" name="113046429efe289ee8bf4b11740e7de5">
            <a:hlinkClick r:id="" action="ppaction://media"/>
          </p:cNvPr>
          <p:cNvPicPr>
            <a:picLocks noChangeAspect="1"/>
          </p:cNvPicPr>
          <p:nvPr>
            <a:audioFile r:link="rId1"/>
            <p:extLst>
              <p:ext uri="{DAA4B4D4-6D71-4841-9C94-3DE7FCFB9230}">
                <p14:media xmlns:p14="http://schemas.microsoft.com/office/powerpoint/2010/main" r:embed="rId2">
                  <p14:trim st="23216"/>
                  <p14:fade in="1000"/>
                </p14:media>
              </p:ext>
            </p:extLst>
          </p:nvPr>
        </p:nvPicPr>
        <p:blipFill>
          <a:blip r:embed="rId16"/>
          <a:stretch>
            <a:fillRect/>
          </a:stretch>
        </p:blipFill>
        <p:spPr>
          <a:xfrm>
            <a:off x="838596" y="5234192"/>
            <a:ext cx="609600" cy="609600"/>
          </a:xfrm>
          <a:prstGeom prst="rect">
            <a:avLst/>
          </a:prstGeom>
        </p:spPr>
      </p:pic>
    </p:spTree>
    <p:extLst>
      <p:ext uri="{BB962C8B-B14F-4D97-AF65-F5344CB8AC3E}">
        <p14:creationId xmlns:p14="http://schemas.microsoft.com/office/powerpoint/2010/main" val="3785917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2000" y="1840095"/>
            <a:ext cx="7572759" cy="683264"/>
          </a:xfrm>
          <a:prstGeom prst="rect">
            <a:avLst/>
          </a:prstGeom>
        </p:spPr>
        <p:txBody>
          <a:bodyPr wrap="square">
            <a:spAutoFit/>
          </a:bodyPr>
          <a:lstStyle/>
          <a:p>
            <a:pPr>
              <a:lnSpc>
                <a:spcPct val="150000"/>
              </a:lnSpc>
            </a:pPr>
            <a:r>
              <a:rPr lang="zh-CN" altLang="en-US" sz="1350" b="1" dirty="0">
                <a:solidFill>
                  <a:srgbClr val="C00000"/>
                </a:solidFill>
                <a:latin typeface="思源黑体 CN Regular" panose="020B0500000000000000" pitchFamily="34" charset="-122"/>
                <a:ea typeface="思源黑体 CN Regular" panose="020B0500000000000000" pitchFamily="34" charset="-122"/>
                <a:cs typeface="阿里巴巴普惠体" panose="00020600040101010101" pitchFamily="18" charset="-122"/>
                <a:sym typeface="Arial" panose="020B0604020202020204" pitchFamily="34" charset="0"/>
              </a:rPr>
              <a:t>国务院安委会将尽快组织开展安全生产大检查，各有关部门有关地区要做好准备，全面深入排查重大风险隐患，列出清单，明确要求压实责任，限期整改，坚决防止风险患演变为特大事故</a:t>
            </a:r>
            <a:endParaRPr lang="en-US" altLang="zh-CN" sz="1350" b="1" dirty="0">
              <a:solidFill>
                <a:srgbClr val="C00000"/>
              </a:solidFill>
              <a:latin typeface="思源黑体 CN Regular" panose="020B0500000000000000" pitchFamily="34" charset="-122"/>
              <a:ea typeface="思源黑体 CN Regular" panose="020B0500000000000000" pitchFamily="34" charset="-122"/>
              <a:cs typeface="阿里巴巴普惠体" panose="00020600040101010101" pitchFamily="18" charset="-122"/>
              <a:sym typeface="Arial" panose="020B0604020202020204" pitchFamily="34" charset="0"/>
            </a:endParaRPr>
          </a:p>
        </p:txBody>
      </p:sp>
      <p:grpSp>
        <p:nvGrpSpPr>
          <p:cNvPr id="6" name="组合 5">
            <a:extLst>
              <a:ext uri="{FF2B5EF4-FFF2-40B4-BE49-F238E27FC236}">
                <a16:creationId xmlns:a16="http://schemas.microsoft.com/office/drawing/2014/main" id="{734F85A7-0A6A-4FC5-A9A6-F6C5672C83F3}"/>
              </a:ext>
            </a:extLst>
          </p:cNvPr>
          <p:cNvGrpSpPr/>
          <p:nvPr/>
        </p:nvGrpSpPr>
        <p:grpSpPr>
          <a:xfrm>
            <a:off x="825064" y="1428750"/>
            <a:ext cx="3623495" cy="335444"/>
            <a:chOff x="1028701" y="1305341"/>
            <a:chExt cx="4831326" cy="447259"/>
          </a:xfrm>
        </p:grpSpPr>
        <p:sp>
          <p:nvSpPr>
            <p:cNvPr id="7" name="矩形 6">
              <a:extLst>
                <a:ext uri="{FF2B5EF4-FFF2-40B4-BE49-F238E27FC236}">
                  <a16:creationId xmlns:a16="http://schemas.microsoft.com/office/drawing/2014/main" id="{99638958-E592-42D2-855A-D2839E59CF38}"/>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立即深入扎实开展安全生产大检查</a:t>
              </a:r>
              <a:endParaRPr lang="zh-CN" altLang="en-US" sz="1200" dirty="0"/>
            </a:p>
          </p:txBody>
        </p:sp>
        <p:sp>
          <p:nvSpPr>
            <p:cNvPr id="8" name="矩形 7">
              <a:extLst>
                <a:ext uri="{FF2B5EF4-FFF2-40B4-BE49-F238E27FC236}">
                  <a16:creationId xmlns:a16="http://schemas.microsoft.com/office/drawing/2014/main" id="{9C795C91-79BE-4E2D-BF7A-1C0D2158F493}"/>
                </a:ext>
              </a:extLst>
            </p:cNvPr>
            <p:cNvSpPr/>
            <p:nvPr/>
          </p:nvSpPr>
          <p:spPr>
            <a:xfrm>
              <a:off x="1028701" y="1305341"/>
              <a:ext cx="1231899" cy="447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第六条</a:t>
              </a:r>
              <a:endParaRPr lang="zh-CN" altLang="en-US" sz="1200" dirty="0">
                <a:solidFill>
                  <a:schemeClr val="bg1"/>
                </a:solidFill>
              </a:endParaRPr>
            </a:p>
          </p:txBody>
        </p:sp>
      </p:grpSp>
      <p:sp>
        <p:nvSpPr>
          <p:cNvPr id="9" name="矩形: 圆角 8">
            <a:extLst>
              <a:ext uri="{FF2B5EF4-FFF2-40B4-BE49-F238E27FC236}">
                <a16:creationId xmlns:a16="http://schemas.microsoft.com/office/drawing/2014/main" id="{C84FDEAD-DCD1-4FF7-8CAD-2BB46C8E5B19}"/>
              </a:ext>
            </a:extLst>
          </p:cNvPr>
          <p:cNvSpPr/>
          <p:nvPr/>
        </p:nvSpPr>
        <p:spPr>
          <a:xfrm>
            <a:off x="2389968" y="2620974"/>
            <a:ext cx="5660231" cy="529719"/>
          </a:xfrm>
          <a:prstGeom prst="roundRect">
            <a:avLst>
              <a:gd name="adj" fmla="val 5047"/>
            </a:avLst>
          </a:prstGeom>
          <a:noFill/>
          <a:ln w="952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a:extLst>
              <a:ext uri="{FF2B5EF4-FFF2-40B4-BE49-F238E27FC236}">
                <a16:creationId xmlns:a16="http://schemas.microsoft.com/office/drawing/2014/main" id="{D57372D1-D3CF-4A48-8483-14B6B0FCE715}"/>
              </a:ext>
            </a:extLst>
          </p:cNvPr>
          <p:cNvSpPr/>
          <p:nvPr/>
        </p:nvSpPr>
        <p:spPr>
          <a:xfrm>
            <a:off x="2447118" y="2659103"/>
            <a:ext cx="703275" cy="45446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latin typeface="思源宋体 CN Heavy" panose="02020900000000000000" pitchFamily="18" charset="-122"/>
                <a:ea typeface="思源宋体 CN Heavy" panose="02020900000000000000" pitchFamily="18" charset="-122"/>
              </a:rPr>
              <a:t>一要</a:t>
            </a:r>
          </a:p>
        </p:txBody>
      </p:sp>
      <p:sp>
        <p:nvSpPr>
          <p:cNvPr id="12" name="文本框 11">
            <a:extLst>
              <a:ext uri="{FF2B5EF4-FFF2-40B4-BE49-F238E27FC236}">
                <a16:creationId xmlns:a16="http://schemas.microsoft.com/office/drawing/2014/main" id="{5340CFD7-6AAA-4E12-AC0A-AAF503E0CF81}"/>
              </a:ext>
            </a:extLst>
          </p:cNvPr>
          <p:cNvSpPr txBox="1"/>
          <p:nvPr/>
        </p:nvSpPr>
        <p:spPr>
          <a:xfrm>
            <a:off x="3150393" y="2670980"/>
            <a:ext cx="4899807" cy="452688"/>
          </a:xfrm>
          <a:prstGeom prst="rect">
            <a:avLst/>
          </a:prstGeom>
          <a:noFill/>
        </p:spPr>
        <p:txBody>
          <a:bodyPr wrap="square">
            <a:spAutoFit/>
          </a:bodyPr>
          <a:lstStyle/>
          <a:p>
            <a:pPr algn="just" latinLnBrk="1">
              <a:lnSpc>
                <a:spcPct val="150000"/>
              </a:lnSpc>
            </a:pPr>
            <a:r>
              <a:rPr lang="zh-CN" altLang="en-US" sz="825" dirty="0">
                <a:solidFill>
                  <a:schemeClr val="bg2">
                    <a:lumMod val="10000"/>
                  </a:schemeClr>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牢牢盯守矿山、危化品、民航、道路、水上交通、建筑施工、燃气、消防等重点行业领域，对拒不整改追究刑责等坚决果断的措施。</a:t>
            </a:r>
            <a:endParaRPr lang="en-US" altLang="zh-CN" sz="825" dirty="0">
              <a:solidFill>
                <a:schemeClr val="bg2">
                  <a:lumMod val="10000"/>
                </a:schemeClr>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endParaRPr>
          </a:p>
        </p:txBody>
      </p:sp>
      <p:sp>
        <p:nvSpPr>
          <p:cNvPr id="13" name="矩形: 圆角 12">
            <a:extLst>
              <a:ext uri="{FF2B5EF4-FFF2-40B4-BE49-F238E27FC236}">
                <a16:creationId xmlns:a16="http://schemas.microsoft.com/office/drawing/2014/main" id="{C0AA365C-95ED-43B9-9FB4-3248079F2A6B}"/>
              </a:ext>
            </a:extLst>
          </p:cNvPr>
          <p:cNvSpPr/>
          <p:nvPr/>
        </p:nvSpPr>
        <p:spPr>
          <a:xfrm>
            <a:off x="2389968" y="3284000"/>
            <a:ext cx="5660231" cy="529719"/>
          </a:xfrm>
          <a:prstGeom prst="roundRect">
            <a:avLst>
              <a:gd name="adj" fmla="val 5047"/>
            </a:avLst>
          </a:prstGeom>
          <a:noFill/>
          <a:ln w="952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a:extLst>
              <a:ext uri="{FF2B5EF4-FFF2-40B4-BE49-F238E27FC236}">
                <a16:creationId xmlns:a16="http://schemas.microsoft.com/office/drawing/2014/main" id="{C124BD07-2848-4D24-ABC5-E1CA62009F31}"/>
              </a:ext>
            </a:extLst>
          </p:cNvPr>
          <p:cNvSpPr/>
          <p:nvPr/>
        </p:nvSpPr>
        <p:spPr>
          <a:xfrm>
            <a:off x="2447118" y="3322128"/>
            <a:ext cx="703275" cy="45446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latin typeface="思源宋体 CN Heavy" panose="02020900000000000000" pitchFamily="18" charset="-122"/>
                <a:ea typeface="思源宋体 CN Heavy" panose="02020900000000000000" pitchFamily="18" charset="-122"/>
              </a:rPr>
              <a:t>二要</a:t>
            </a:r>
          </a:p>
        </p:txBody>
      </p:sp>
      <p:sp>
        <p:nvSpPr>
          <p:cNvPr id="15" name="文本框 14">
            <a:extLst>
              <a:ext uri="{FF2B5EF4-FFF2-40B4-BE49-F238E27FC236}">
                <a16:creationId xmlns:a16="http://schemas.microsoft.com/office/drawing/2014/main" id="{63EB2E25-48E8-4D26-B7A5-57E90040DE64}"/>
              </a:ext>
            </a:extLst>
          </p:cNvPr>
          <p:cNvSpPr txBox="1"/>
          <p:nvPr/>
        </p:nvSpPr>
        <p:spPr>
          <a:xfrm>
            <a:off x="3150393" y="3316547"/>
            <a:ext cx="4899806" cy="452688"/>
          </a:xfrm>
          <a:prstGeom prst="rect">
            <a:avLst/>
          </a:prstGeom>
          <a:noFill/>
        </p:spPr>
        <p:txBody>
          <a:bodyPr wrap="square">
            <a:spAutoFit/>
          </a:bodyPr>
          <a:lstStyle/>
          <a:p>
            <a:pPr algn="just" latinLnBrk="1">
              <a:lnSpc>
                <a:spcPct val="150000"/>
              </a:lnSpc>
            </a:pPr>
            <a:r>
              <a:rPr lang="zh-CN" altLang="en-US" sz="825" dirty="0">
                <a:solidFill>
                  <a:schemeClr val="bg2">
                    <a:lumMod val="10000"/>
                  </a:schemeClr>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统筹疫情防治公共安全，对商场、影院、医院、养老院、学校、幼儿园和高层建筑人员密集场所封闭安全出口的封闭疏散通道的，对整改不认真，未列入清单，因查实属于重大风险隐患，可能发生事故的</a:t>
            </a:r>
          </a:p>
        </p:txBody>
      </p:sp>
      <p:sp>
        <p:nvSpPr>
          <p:cNvPr id="16" name="矩形: 圆角 15">
            <a:extLst>
              <a:ext uri="{FF2B5EF4-FFF2-40B4-BE49-F238E27FC236}">
                <a16:creationId xmlns:a16="http://schemas.microsoft.com/office/drawing/2014/main" id="{96087F0A-4157-4377-A18F-06B1D7B52A8F}"/>
              </a:ext>
            </a:extLst>
          </p:cNvPr>
          <p:cNvSpPr/>
          <p:nvPr/>
        </p:nvSpPr>
        <p:spPr>
          <a:xfrm>
            <a:off x="2389968" y="3947031"/>
            <a:ext cx="5660231" cy="529719"/>
          </a:xfrm>
          <a:prstGeom prst="roundRect">
            <a:avLst>
              <a:gd name="adj" fmla="val 5047"/>
            </a:avLst>
          </a:prstGeom>
          <a:noFill/>
          <a:ln w="952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a:extLst>
              <a:ext uri="{FF2B5EF4-FFF2-40B4-BE49-F238E27FC236}">
                <a16:creationId xmlns:a16="http://schemas.microsoft.com/office/drawing/2014/main" id="{76376EEF-1580-46D0-B0BB-1C370EDCADA6}"/>
              </a:ext>
            </a:extLst>
          </p:cNvPr>
          <p:cNvSpPr/>
          <p:nvPr/>
        </p:nvSpPr>
        <p:spPr>
          <a:xfrm>
            <a:off x="2447118" y="3985160"/>
            <a:ext cx="703275" cy="45446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latin typeface="思源宋体 CN Heavy" panose="02020900000000000000" pitchFamily="18" charset="-122"/>
                <a:ea typeface="思源宋体 CN Heavy" panose="02020900000000000000" pitchFamily="18" charset="-122"/>
              </a:rPr>
              <a:t>三要</a:t>
            </a:r>
          </a:p>
        </p:txBody>
      </p:sp>
      <p:sp>
        <p:nvSpPr>
          <p:cNvPr id="18" name="文本框 17">
            <a:extLst>
              <a:ext uri="{FF2B5EF4-FFF2-40B4-BE49-F238E27FC236}">
                <a16:creationId xmlns:a16="http://schemas.microsoft.com/office/drawing/2014/main" id="{633C75ED-00CF-4225-9FA0-03EF9A5B2CF3}"/>
              </a:ext>
            </a:extLst>
          </p:cNvPr>
          <p:cNvSpPr txBox="1"/>
          <p:nvPr/>
        </p:nvSpPr>
        <p:spPr>
          <a:xfrm>
            <a:off x="3150393" y="3997037"/>
            <a:ext cx="4899806" cy="452688"/>
          </a:xfrm>
          <a:prstGeom prst="rect">
            <a:avLst/>
          </a:prstGeom>
          <a:noFill/>
        </p:spPr>
        <p:txBody>
          <a:bodyPr wrap="square">
            <a:spAutoFit/>
          </a:bodyPr>
          <a:lstStyle/>
          <a:p>
            <a:pPr algn="just" latinLnBrk="1">
              <a:lnSpc>
                <a:spcPct val="150000"/>
              </a:lnSpc>
            </a:pPr>
            <a:r>
              <a:rPr lang="zh-CN" altLang="en-US" sz="825" dirty="0">
                <a:solidFill>
                  <a:schemeClr val="bg2">
                    <a:lumMod val="10000"/>
                  </a:schemeClr>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当做事故对待，引发事故的更要从严追究责任，一层难以解决的问题，要报本级安委会上级行业主管部门。</a:t>
            </a:r>
            <a:endParaRPr lang="en-US" altLang="zh-CN" sz="825" dirty="0">
              <a:solidFill>
                <a:schemeClr val="bg2">
                  <a:lumMod val="10000"/>
                </a:schemeClr>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59" y="2546487"/>
            <a:ext cx="1416010" cy="1992807"/>
          </a:xfrm>
          <a:prstGeom prst="rect">
            <a:avLst/>
          </a:prstGeom>
        </p:spPr>
      </p:pic>
    </p:spTree>
    <p:extLst>
      <p:ext uri="{BB962C8B-B14F-4D97-AF65-F5344CB8AC3E}">
        <p14:creationId xmlns:p14="http://schemas.microsoft.com/office/powerpoint/2010/main" val="41485500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1D77A25C-CE42-4A28-83AA-1F44F0B847A0}"/>
              </a:ext>
            </a:extLst>
          </p:cNvPr>
          <p:cNvSpPr/>
          <p:nvPr/>
        </p:nvSpPr>
        <p:spPr>
          <a:xfrm>
            <a:off x="907986" y="2078325"/>
            <a:ext cx="4883214" cy="2169825"/>
          </a:xfrm>
          <a:prstGeom prst="rect">
            <a:avLst/>
          </a:prstGeom>
        </p:spPr>
        <p:txBody>
          <a:bodyPr wrap="square">
            <a:spAutoFit/>
          </a:bodyPr>
          <a:lstStyle/>
          <a:p>
            <a:pPr>
              <a:lnSpc>
                <a:spcPct val="150000"/>
              </a:lnSpc>
            </a:pPr>
            <a:r>
              <a:rPr lang="zh-CN" altLang="en-US" sz="150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对各级部门要建立完善安全风险评估论证机制，严把项目审批安全关，不得边审批边设计边施工，对危化品、矿山、烟花爆竹、建筑施工、冶金等行业高危项目人员聚集场所，不得降低安全门槛。部分传统行业由东部沿海地区向中西部地区转移，要严格执行国家规定行业标准，严格安全监管，坚决把淘汰落后产能。</a:t>
            </a:r>
          </a:p>
        </p:txBody>
      </p:sp>
      <p:grpSp>
        <p:nvGrpSpPr>
          <p:cNvPr id="5" name="组合 4">
            <a:extLst>
              <a:ext uri="{FF2B5EF4-FFF2-40B4-BE49-F238E27FC236}">
                <a16:creationId xmlns:a16="http://schemas.microsoft.com/office/drawing/2014/main" id="{58CE8E99-3C4B-461B-85DB-CA4C2D8AC795}"/>
              </a:ext>
            </a:extLst>
          </p:cNvPr>
          <p:cNvGrpSpPr/>
          <p:nvPr/>
        </p:nvGrpSpPr>
        <p:grpSpPr>
          <a:xfrm>
            <a:off x="983878" y="1697325"/>
            <a:ext cx="3623495" cy="335444"/>
            <a:chOff x="1028701" y="1305341"/>
            <a:chExt cx="4831326" cy="447259"/>
          </a:xfrm>
        </p:grpSpPr>
        <p:sp>
          <p:nvSpPr>
            <p:cNvPr id="6" name="矩形 5">
              <a:extLst>
                <a:ext uri="{FF2B5EF4-FFF2-40B4-BE49-F238E27FC236}">
                  <a16:creationId xmlns:a16="http://schemas.microsoft.com/office/drawing/2014/main" id="{F758BC61-883D-4FCE-B59E-E8A1FFA0746B}"/>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牢牢守住项目审批安全底线</a:t>
              </a:r>
              <a:endParaRPr lang="zh-CN" altLang="en-US" sz="1200" dirty="0"/>
            </a:p>
          </p:txBody>
        </p:sp>
        <p:sp>
          <p:nvSpPr>
            <p:cNvPr id="7" name="矩形 6">
              <a:extLst>
                <a:ext uri="{FF2B5EF4-FFF2-40B4-BE49-F238E27FC236}">
                  <a16:creationId xmlns:a16="http://schemas.microsoft.com/office/drawing/2014/main" id="{8D94D20E-A9C1-4945-B7AD-B49515BD8F5F}"/>
                </a:ext>
              </a:extLst>
            </p:cNvPr>
            <p:cNvSpPr/>
            <p:nvPr/>
          </p:nvSpPr>
          <p:spPr>
            <a:xfrm>
              <a:off x="1028701" y="1305341"/>
              <a:ext cx="1231899" cy="447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第七条</a:t>
              </a:r>
              <a:endParaRPr lang="zh-CN" altLang="en-US" sz="1200" dirty="0">
                <a:solidFill>
                  <a:schemeClr val="bg1"/>
                </a:solidFill>
              </a:endParaRPr>
            </a:p>
          </p:txBody>
        </p:sp>
      </p:gr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989514"/>
            <a:ext cx="2743200" cy="2182436"/>
          </a:xfrm>
          <a:prstGeom prst="rect">
            <a:avLst/>
          </a:prstGeom>
        </p:spPr>
      </p:pic>
    </p:spTree>
    <p:extLst>
      <p:ext uri="{BB962C8B-B14F-4D97-AF65-F5344CB8AC3E}">
        <p14:creationId xmlns:p14="http://schemas.microsoft.com/office/powerpoint/2010/main" val="10284831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229CF0D2-C75C-4983-AF38-596DA74F971C}"/>
              </a:ext>
            </a:extLst>
          </p:cNvPr>
          <p:cNvGrpSpPr/>
          <p:nvPr/>
        </p:nvGrpSpPr>
        <p:grpSpPr>
          <a:xfrm>
            <a:off x="609600" y="1863641"/>
            <a:ext cx="3115374" cy="2500030"/>
            <a:chOff x="3228062" y="1864289"/>
            <a:chExt cx="3615688" cy="2390975"/>
          </a:xfrm>
        </p:grpSpPr>
        <p:grpSp>
          <p:nvGrpSpPr>
            <p:cNvPr id="15" name="Aichitds9">
              <a:extLst>
                <a:ext uri="{FF2B5EF4-FFF2-40B4-BE49-F238E27FC236}">
                  <a16:creationId xmlns:a16="http://schemas.microsoft.com/office/drawing/2014/main" id="{A3D53A53-980F-4F16-A5D0-37B9B392C223}"/>
                </a:ext>
              </a:extLst>
            </p:cNvPr>
            <p:cNvGrpSpPr/>
            <p:nvPr/>
          </p:nvGrpSpPr>
          <p:grpSpPr>
            <a:xfrm>
              <a:off x="3228062" y="2077428"/>
              <a:ext cx="3615688" cy="2177836"/>
              <a:chOff x="1186414" y="3207041"/>
              <a:chExt cx="9816639" cy="6915981"/>
            </a:xfrm>
          </p:grpSpPr>
          <p:sp>
            <p:nvSpPr>
              <p:cNvPr id="18" name="Aichitds9-1">
                <a:extLst>
                  <a:ext uri="{FF2B5EF4-FFF2-40B4-BE49-F238E27FC236}">
                    <a16:creationId xmlns:a16="http://schemas.microsoft.com/office/drawing/2014/main" id="{8C21CE9D-34EB-4C5C-ACA2-9BD18BE9D132}"/>
                  </a:ext>
                </a:extLst>
              </p:cNvPr>
              <p:cNvSpPr/>
              <p:nvPr/>
            </p:nvSpPr>
            <p:spPr>
              <a:xfrm>
                <a:off x="1186414" y="3207041"/>
                <a:ext cx="9816639" cy="6915981"/>
              </a:xfrm>
              <a:prstGeom prst="roundRect">
                <a:avLst>
                  <a:gd name="adj" fmla="val 0"/>
                </a:avLst>
              </a:prstGeom>
              <a:solidFill>
                <a:srgbClr val="E30804"/>
              </a:solidFill>
              <a:ln w="28575" cap="flat" cmpd="sng" algn="ctr">
                <a:solidFill>
                  <a:sysClr val="window" lastClr="FFFFFF">
                    <a:lumMod val="65000"/>
                  </a:sysClr>
                </a:solidFill>
                <a:prstDash val="sysDot"/>
                <a:miter lim="800000"/>
              </a:ln>
              <a:effectLst/>
            </p:spPr>
            <p:txBody>
              <a:bodyPr rtlCol="0" anchor="ctr"/>
              <a:lstStyle/>
              <a:p>
                <a:pPr algn="ctr" defTabSz="685800">
                  <a:defRPr/>
                </a:pPr>
                <a:endParaRPr lang="zh-CN" altLang="en-US" sz="1715" kern="0" dirty="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Aichitds9-2">
                <a:extLst>
                  <a:ext uri="{FF2B5EF4-FFF2-40B4-BE49-F238E27FC236}">
                    <a16:creationId xmlns:a16="http://schemas.microsoft.com/office/drawing/2014/main" id="{867D8A90-CA9F-4BFB-B711-ED1646E25E58}"/>
                  </a:ext>
                </a:extLst>
              </p:cNvPr>
              <p:cNvSpPr/>
              <p:nvPr/>
            </p:nvSpPr>
            <p:spPr>
              <a:xfrm>
                <a:off x="1413241" y="3429889"/>
                <a:ext cx="9396711" cy="6519569"/>
              </a:xfrm>
              <a:prstGeom prst="roundRect">
                <a:avLst>
                  <a:gd name="adj" fmla="val 0"/>
                </a:avLst>
              </a:prstGeom>
              <a:solidFill>
                <a:srgbClr val="FFFCF3"/>
              </a:solidFill>
              <a:ln w="28575" cap="flat" cmpd="sng" algn="ctr">
                <a:noFill/>
                <a:prstDash val="sysDot"/>
                <a:miter lim="800000"/>
              </a:ln>
              <a:effectLst/>
            </p:spPr>
            <p:txBody>
              <a:bodyPr rtlCol="0" anchor="ctr"/>
              <a:lstStyle/>
              <a:p>
                <a:pPr algn="ctr" defTabSz="685800">
                  <a:defRPr/>
                </a:pPr>
                <a:endParaRPr lang="zh-CN" altLang="en-US" sz="1715" kern="0" dirty="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6" name="PA-1022133">
              <a:extLst>
                <a:ext uri="{FF2B5EF4-FFF2-40B4-BE49-F238E27FC236}">
                  <a16:creationId xmlns:a16="http://schemas.microsoft.com/office/drawing/2014/main" id="{42986CFE-8BDF-4253-BA9F-FF5A1838BA2C}"/>
                </a:ext>
              </a:extLst>
            </p:cNvPr>
            <p:cNvSpPr/>
            <p:nvPr>
              <p:custDataLst>
                <p:tags r:id="rId2"/>
              </p:custDataLst>
            </p:nvPr>
          </p:nvSpPr>
          <p:spPr>
            <a:xfrm>
              <a:off x="3953164" y="1864289"/>
              <a:ext cx="2176807" cy="363143"/>
            </a:xfrm>
            <a:prstGeom prst="roundRect">
              <a:avLst>
                <a:gd name="adj" fmla="val 50000"/>
              </a:avLst>
            </a:prstGeom>
            <a:solidFill>
              <a:srgbClr val="E308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CN" altLang="en-US" sz="1500"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立即行动</a:t>
              </a:r>
            </a:p>
          </p:txBody>
        </p:sp>
        <p:sp>
          <p:nvSpPr>
            <p:cNvPr id="17" name="矩形 16">
              <a:extLst>
                <a:ext uri="{FF2B5EF4-FFF2-40B4-BE49-F238E27FC236}">
                  <a16:creationId xmlns:a16="http://schemas.microsoft.com/office/drawing/2014/main" id="{2DC4E1ED-0DC1-4E38-B077-194F54A25258}"/>
                </a:ext>
              </a:extLst>
            </p:cNvPr>
            <p:cNvSpPr/>
            <p:nvPr/>
          </p:nvSpPr>
          <p:spPr>
            <a:xfrm>
              <a:off x="3425672" y="2339512"/>
              <a:ext cx="3243225" cy="1495671"/>
            </a:xfrm>
            <a:prstGeom prst="rect">
              <a:avLst/>
            </a:prstGeom>
          </p:spPr>
          <p:txBody>
            <a:bodyPr wrap="square">
              <a:spAutoFit/>
            </a:bodyPr>
            <a:lstStyle/>
            <a:p>
              <a:pPr defTabSz="685800">
                <a:lnSpc>
                  <a:spcPct val="150000"/>
                </a:lnSpc>
                <a:defRPr/>
              </a:pPr>
              <a:r>
                <a:rPr lang="zh-CN" altLang="en-US" sz="1275" dirty="0">
                  <a:solidFill>
                    <a:prstClr val="black"/>
                  </a:solidFill>
                  <a:latin typeface="思源黑体" panose="020B0500000000000000" pitchFamily="34" charset="-122"/>
                  <a:ea typeface="思源黑体" panose="020B0500000000000000" pitchFamily="34" charset="-122"/>
                  <a:sym typeface="思源黑体" panose="020B0500000000000000" pitchFamily="34" charset="-122"/>
                </a:rPr>
                <a:t>要立即采取行动，对高危行业违法分包转包行为，严肃追究发包方承包方法律责任，坚持谁的资质谁负责，谁挂的牌子谁负责，对发生安全事故的要严格追究资质法的责任。</a:t>
              </a:r>
            </a:p>
          </p:txBody>
        </p:sp>
      </p:grpSp>
      <p:grpSp>
        <p:nvGrpSpPr>
          <p:cNvPr id="20" name="组合 19">
            <a:extLst>
              <a:ext uri="{FF2B5EF4-FFF2-40B4-BE49-F238E27FC236}">
                <a16:creationId xmlns:a16="http://schemas.microsoft.com/office/drawing/2014/main" id="{5F2485FD-0417-40DC-ACE3-85450BD735C9}"/>
              </a:ext>
            </a:extLst>
          </p:cNvPr>
          <p:cNvGrpSpPr/>
          <p:nvPr/>
        </p:nvGrpSpPr>
        <p:grpSpPr>
          <a:xfrm>
            <a:off x="3962400" y="1873108"/>
            <a:ext cx="3115374" cy="2490564"/>
            <a:chOff x="3228062" y="1873342"/>
            <a:chExt cx="3615688" cy="2381922"/>
          </a:xfrm>
        </p:grpSpPr>
        <p:grpSp>
          <p:nvGrpSpPr>
            <p:cNvPr id="21" name="Aichitds9">
              <a:extLst>
                <a:ext uri="{FF2B5EF4-FFF2-40B4-BE49-F238E27FC236}">
                  <a16:creationId xmlns:a16="http://schemas.microsoft.com/office/drawing/2014/main" id="{3E8A024E-F44D-41FB-9B3D-6B0C84D26A4A}"/>
                </a:ext>
              </a:extLst>
            </p:cNvPr>
            <p:cNvGrpSpPr/>
            <p:nvPr/>
          </p:nvGrpSpPr>
          <p:grpSpPr>
            <a:xfrm>
              <a:off x="3228062" y="2077428"/>
              <a:ext cx="3615688" cy="2177836"/>
              <a:chOff x="1186414" y="3207041"/>
              <a:chExt cx="9816639" cy="6915983"/>
            </a:xfrm>
          </p:grpSpPr>
          <p:sp>
            <p:nvSpPr>
              <p:cNvPr id="24" name="Aichitds9-1">
                <a:extLst>
                  <a:ext uri="{FF2B5EF4-FFF2-40B4-BE49-F238E27FC236}">
                    <a16:creationId xmlns:a16="http://schemas.microsoft.com/office/drawing/2014/main" id="{ACB4C23A-B37D-41A1-9245-B156D391B9DB}"/>
                  </a:ext>
                </a:extLst>
              </p:cNvPr>
              <p:cNvSpPr/>
              <p:nvPr/>
            </p:nvSpPr>
            <p:spPr>
              <a:xfrm>
                <a:off x="1186414" y="3207041"/>
                <a:ext cx="9816639" cy="6915983"/>
              </a:xfrm>
              <a:prstGeom prst="roundRect">
                <a:avLst>
                  <a:gd name="adj" fmla="val 0"/>
                </a:avLst>
              </a:prstGeom>
              <a:solidFill>
                <a:srgbClr val="E30804"/>
              </a:solidFill>
              <a:ln w="28575" cap="flat" cmpd="sng" algn="ctr">
                <a:solidFill>
                  <a:srgbClr val="FF0000"/>
                </a:solidFill>
                <a:prstDash val="sysDot"/>
                <a:miter lim="800000"/>
              </a:ln>
              <a:effectLst/>
            </p:spPr>
            <p:txBody>
              <a:bodyPr rtlCol="0" anchor="ctr"/>
              <a:lstStyle/>
              <a:p>
                <a:pPr algn="ctr" defTabSz="685800">
                  <a:defRPr/>
                </a:pPr>
                <a:endParaRPr lang="zh-CN" altLang="en-US" sz="1715" kern="0" dirty="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Aichitds9-2">
                <a:extLst>
                  <a:ext uri="{FF2B5EF4-FFF2-40B4-BE49-F238E27FC236}">
                    <a16:creationId xmlns:a16="http://schemas.microsoft.com/office/drawing/2014/main" id="{04DA91CC-C47E-4840-80EF-DF8648B2EC12}"/>
                  </a:ext>
                </a:extLst>
              </p:cNvPr>
              <p:cNvSpPr/>
              <p:nvPr/>
            </p:nvSpPr>
            <p:spPr>
              <a:xfrm>
                <a:off x="1413241" y="3429890"/>
                <a:ext cx="9396711" cy="6519569"/>
              </a:xfrm>
              <a:prstGeom prst="roundRect">
                <a:avLst>
                  <a:gd name="adj" fmla="val 0"/>
                </a:avLst>
              </a:prstGeom>
              <a:solidFill>
                <a:srgbClr val="FFFCF3"/>
              </a:solidFill>
              <a:ln w="28575" cap="flat" cmpd="sng" algn="ctr">
                <a:noFill/>
                <a:prstDash val="sysDot"/>
                <a:miter lim="800000"/>
              </a:ln>
              <a:effectLst/>
            </p:spPr>
            <p:txBody>
              <a:bodyPr rtlCol="0" anchor="ctr"/>
              <a:lstStyle/>
              <a:p>
                <a:pPr algn="ctr" defTabSz="685800">
                  <a:defRPr/>
                </a:pPr>
                <a:endParaRPr lang="zh-CN" altLang="en-US" sz="1715" kern="0" dirty="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2" name="PA-1022133">
              <a:extLst>
                <a:ext uri="{FF2B5EF4-FFF2-40B4-BE49-F238E27FC236}">
                  <a16:creationId xmlns:a16="http://schemas.microsoft.com/office/drawing/2014/main" id="{49E04617-CEBF-45CA-B79F-6A319A2810E8}"/>
                </a:ext>
              </a:extLst>
            </p:cNvPr>
            <p:cNvSpPr/>
            <p:nvPr>
              <p:custDataLst>
                <p:tags r:id="rId1"/>
              </p:custDataLst>
            </p:nvPr>
          </p:nvSpPr>
          <p:spPr>
            <a:xfrm>
              <a:off x="3953164" y="1873342"/>
              <a:ext cx="2176807" cy="363143"/>
            </a:xfrm>
            <a:prstGeom prst="roundRect">
              <a:avLst>
                <a:gd name="adj" fmla="val 50000"/>
              </a:avLst>
            </a:prstGeom>
            <a:solidFill>
              <a:srgbClr val="E308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CN" altLang="en-US" sz="1500"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表率作用</a:t>
              </a:r>
            </a:p>
          </p:txBody>
        </p:sp>
        <p:sp>
          <p:nvSpPr>
            <p:cNvPr id="23" name="矩形 22">
              <a:extLst>
                <a:ext uri="{FF2B5EF4-FFF2-40B4-BE49-F238E27FC236}">
                  <a16:creationId xmlns:a16="http://schemas.microsoft.com/office/drawing/2014/main" id="{098815DE-3775-4FAB-B92C-8CC7C8BEC389}"/>
                </a:ext>
              </a:extLst>
            </p:cNvPr>
            <p:cNvSpPr/>
            <p:nvPr/>
          </p:nvSpPr>
          <p:spPr>
            <a:xfrm>
              <a:off x="3437074" y="2126168"/>
              <a:ext cx="3208986" cy="1876487"/>
            </a:xfrm>
            <a:prstGeom prst="rect">
              <a:avLst/>
            </a:prstGeom>
          </p:spPr>
          <p:txBody>
            <a:bodyPr wrap="square">
              <a:spAutoFit/>
            </a:bodyPr>
            <a:lstStyle/>
            <a:p>
              <a:pPr defTabSz="685800">
                <a:lnSpc>
                  <a:spcPct val="150000"/>
                </a:lnSpc>
                <a:defRPr/>
              </a:pPr>
              <a:endParaRPr lang="zh-CN" altLang="en-US" sz="1350" dirty="0">
                <a:solidFill>
                  <a:prstClr val="black"/>
                </a:solidFill>
                <a:latin typeface="思源黑体" panose="020B0500000000000000" pitchFamily="34" charset="-122"/>
                <a:ea typeface="思源黑体" panose="020B0500000000000000" pitchFamily="34" charset="-122"/>
                <a:sym typeface="思源黑体" panose="020B0500000000000000" pitchFamily="34" charset="-122"/>
              </a:endParaRPr>
            </a:p>
            <a:p>
              <a:pPr defTabSz="685800">
                <a:lnSpc>
                  <a:spcPct val="150000"/>
                </a:lnSpc>
                <a:defRPr/>
              </a:pPr>
              <a:r>
                <a:rPr lang="zh-CN" altLang="en-US" sz="1350" dirty="0">
                  <a:solidFill>
                    <a:prstClr val="black"/>
                  </a:solidFill>
                  <a:latin typeface="思源黑体" panose="020B0500000000000000" pitchFamily="34" charset="-122"/>
                  <a:ea typeface="思源黑体" panose="020B0500000000000000" pitchFamily="34" charset="-122"/>
                  <a:sym typeface="思源黑体" panose="020B0500000000000000" pitchFamily="34" charset="-122"/>
                </a:rPr>
                <a:t>国企比如央企要发挥表率作用，国企总部央企总部要建立专业化技术管理团队，加强对下属企业的指导监督考核，惩处不具备条件的不能盲目以及相关业务。</a:t>
              </a:r>
            </a:p>
          </p:txBody>
        </p:sp>
      </p:grpSp>
      <p:grpSp>
        <p:nvGrpSpPr>
          <p:cNvPr id="4" name="组合 3">
            <a:extLst>
              <a:ext uri="{FF2B5EF4-FFF2-40B4-BE49-F238E27FC236}">
                <a16:creationId xmlns:a16="http://schemas.microsoft.com/office/drawing/2014/main" id="{CB039883-5469-44AE-85D2-DEC7E2FB9BAB}"/>
              </a:ext>
            </a:extLst>
          </p:cNvPr>
          <p:cNvGrpSpPr/>
          <p:nvPr/>
        </p:nvGrpSpPr>
        <p:grpSpPr>
          <a:xfrm>
            <a:off x="630540" y="1352550"/>
            <a:ext cx="3623495" cy="335444"/>
            <a:chOff x="1028701" y="1305341"/>
            <a:chExt cx="4831326" cy="447259"/>
          </a:xfrm>
        </p:grpSpPr>
        <p:sp>
          <p:nvSpPr>
            <p:cNvPr id="5" name="矩形 4">
              <a:extLst>
                <a:ext uri="{FF2B5EF4-FFF2-40B4-BE49-F238E27FC236}">
                  <a16:creationId xmlns:a16="http://schemas.microsoft.com/office/drawing/2014/main" id="{13ABDD66-5D1E-4D29-ABAD-CC314ECC4019}"/>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严厉查处违法分包转包挂靠资质行为</a:t>
              </a:r>
              <a:endParaRPr lang="zh-CN" altLang="en-US" sz="1200" dirty="0"/>
            </a:p>
          </p:txBody>
        </p:sp>
        <p:sp>
          <p:nvSpPr>
            <p:cNvPr id="6" name="矩形 5">
              <a:extLst>
                <a:ext uri="{FF2B5EF4-FFF2-40B4-BE49-F238E27FC236}">
                  <a16:creationId xmlns:a16="http://schemas.microsoft.com/office/drawing/2014/main" id="{E6AF1539-1C85-4131-99DE-E6A81F1537E4}"/>
                </a:ext>
              </a:extLst>
            </p:cNvPr>
            <p:cNvSpPr/>
            <p:nvPr/>
          </p:nvSpPr>
          <p:spPr>
            <a:xfrm>
              <a:off x="1028701" y="1305341"/>
              <a:ext cx="1231899" cy="447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第八条</a:t>
              </a:r>
              <a:endParaRPr lang="zh-CN" altLang="en-US" sz="1200" dirty="0">
                <a:solidFill>
                  <a:schemeClr val="bg1"/>
                </a:solidFill>
              </a:endParaRPr>
            </a:p>
          </p:txBody>
        </p:sp>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2286000"/>
            <a:ext cx="1987511" cy="2266950"/>
          </a:xfrm>
          <a:prstGeom prst="rect">
            <a:avLst/>
          </a:prstGeom>
        </p:spPr>
      </p:pic>
    </p:spTree>
    <p:extLst>
      <p:ext uri="{BB962C8B-B14F-4D97-AF65-F5344CB8AC3E}">
        <p14:creationId xmlns:p14="http://schemas.microsoft.com/office/powerpoint/2010/main" val="2275418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F823E1A-3B2B-42F7-8EAE-560635C77FBE}"/>
              </a:ext>
            </a:extLst>
          </p:cNvPr>
          <p:cNvGrpSpPr/>
          <p:nvPr/>
        </p:nvGrpSpPr>
        <p:grpSpPr>
          <a:xfrm>
            <a:off x="791766" y="1702906"/>
            <a:ext cx="3623495" cy="335444"/>
            <a:chOff x="1028701" y="1305341"/>
            <a:chExt cx="4831326" cy="447259"/>
          </a:xfrm>
        </p:grpSpPr>
        <p:sp>
          <p:nvSpPr>
            <p:cNvPr id="5" name="矩形 4">
              <a:extLst>
                <a:ext uri="{FF2B5EF4-FFF2-40B4-BE49-F238E27FC236}">
                  <a16:creationId xmlns:a16="http://schemas.microsoft.com/office/drawing/2014/main" id="{8C551E2A-EBE7-4823-B59A-29B1938E6F23}"/>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切实加强劳务派遣灵活用工安全管理</a:t>
              </a:r>
              <a:endParaRPr lang="zh-CN" altLang="en-US" sz="1200" dirty="0"/>
            </a:p>
          </p:txBody>
        </p:sp>
        <p:sp>
          <p:nvSpPr>
            <p:cNvPr id="6" name="矩形 5">
              <a:extLst>
                <a:ext uri="{FF2B5EF4-FFF2-40B4-BE49-F238E27FC236}">
                  <a16:creationId xmlns:a16="http://schemas.microsoft.com/office/drawing/2014/main" id="{492DCC58-B61F-4DE1-949B-680B6282A498}"/>
                </a:ext>
              </a:extLst>
            </p:cNvPr>
            <p:cNvSpPr/>
            <p:nvPr/>
          </p:nvSpPr>
          <p:spPr>
            <a:xfrm>
              <a:off x="1028701" y="1305341"/>
              <a:ext cx="1231899" cy="447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第九条</a:t>
              </a:r>
              <a:endParaRPr lang="zh-CN" altLang="en-US" sz="1200" dirty="0">
                <a:solidFill>
                  <a:schemeClr val="bg1"/>
                </a:solidFill>
              </a:endParaRPr>
            </a:p>
          </p:txBody>
        </p:sp>
      </p:grpSp>
      <p:sp>
        <p:nvSpPr>
          <p:cNvPr id="10" name="矩形 9">
            <a:extLst>
              <a:ext uri="{FF2B5EF4-FFF2-40B4-BE49-F238E27FC236}">
                <a16:creationId xmlns:a16="http://schemas.microsoft.com/office/drawing/2014/main" id="{C477FE83-A821-4EB1-99E2-1667E5AA1390}"/>
              </a:ext>
            </a:extLst>
          </p:cNvPr>
          <p:cNvSpPr/>
          <p:nvPr/>
        </p:nvSpPr>
        <p:spPr>
          <a:xfrm>
            <a:off x="762000" y="2140625"/>
            <a:ext cx="4572000" cy="2031325"/>
          </a:xfrm>
          <a:prstGeom prst="rect">
            <a:avLst/>
          </a:prstGeom>
        </p:spPr>
        <p:txBody>
          <a:bodyPr wrap="square">
            <a:spAutoFit/>
          </a:bodyPr>
          <a:lstStyle/>
          <a:p>
            <a:pPr algn="just" latinLnBrk="1">
              <a:lnSpc>
                <a:spcPct val="150000"/>
              </a:lnSpc>
            </a:pPr>
            <a:r>
              <a:rPr lang="zh-CN" altLang="en-US" sz="120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生产安全经营单位要接受其作用职业的指令的，劳务派遣人员、灵活用工人员纳入本单位统一管理，履行安全生产保证责任，危险岗位派遣工数量，未经培训合格的不能上课。对劳务派遣、灵活用工数量较多的行业，有关主管部门要重点加以查，对全员安全生产责任制不到位的，责令限期整改。央企地方国企要带头，但是不能以安全生产名义辞退农民工，因为当前就业形势非常严峻，我们虽然整改，但是在这个问题上还是要把握好度。</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150150"/>
            <a:ext cx="3119693" cy="2038350"/>
          </a:xfrm>
          <a:prstGeom prst="rect">
            <a:avLst/>
          </a:prstGeom>
        </p:spPr>
      </p:pic>
    </p:spTree>
    <p:extLst>
      <p:ext uri="{BB962C8B-B14F-4D97-AF65-F5344CB8AC3E}">
        <p14:creationId xmlns:p14="http://schemas.microsoft.com/office/powerpoint/2010/main" val="38122273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645BC4-64D2-4EEE-903B-761DD00406FB}"/>
              </a:ext>
            </a:extLst>
          </p:cNvPr>
          <p:cNvGrpSpPr/>
          <p:nvPr/>
        </p:nvGrpSpPr>
        <p:grpSpPr>
          <a:xfrm>
            <a:off x="3373041" y="1809750"/>
            <a:ext cx="2942034" cy="335444"/>
            <a:chOff x="1028701" y="1305341"/>
            <a:chExt cx="3922712" cy="447259"/>
          </a:xfrm>
        </p:grpSpPr>
        <p:sp>
          <p:nvSpPr>
            <p:cNvPr id="5" name="矩形 4">
              <a:extLst>
                <a:ext uri="{FF2B5EF4-FFF2-40B4-BE49-F238E27FC236}">
                  <a16:creationId xmlns:a16="http://schemas.microsoft.com/office/drawing/2014/main" id="{1D8D3E84-ED0D-4E31-AFB7-F6D3BC9E3A4D}"/>
                </a:ext>
              </a:extLst>
            </p:cNvPr>
            <p:cNvSpPr/>
            <p:nvPr/>
          </p:nvSpPr>
          <p:spPr>
            <a:xfrm>
              <a:off x="2260601" y="1305341"/>
              <a:ext cx="2690812"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重拳出击开展打非治违</a:t>
              </a:r>
              <a:endParaRPr lang="zh-CN" altLang="en-US" sz="1200" dirty="0"/>
            </a:p>
          </p:txBody>
        </p:sp>
        <p:sp>
          <p:nvSpPr>
            <p:cNvPr id="6" name="矩形 5">
              <a:extLst>
                <a:ext uri="{FF2B5EF4-FFF2-40B4-BE49-F238E27FC236}">
                  <a16:creationId xmlns:a16="http://schemas.microsoft.com/office/drawing/2014/main" id="{B9870F7D-4382-49BD-B033-FEBA7085C55F}"/>
                </a:ext>
              </a:extLst>
            </p:cNvPr>
            <p:cNvSpPr/>
            <p:nvPr/>
          </p:nvSpPr>
          <p:spPr>
            <a:xfrm>
              <a:off x="1028701" y="1305341"/>
              <a:ext cx="1231899" cy="447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第十条</a:t>
              </a:r>
              <a:endParaRPr lang="zh-CN" altLang="en-US" sz="1200" dirty="0">
                <a:solidFill>
                  <a:schemeClr val="bg1"/>
                </a:solidFill>
              </a:endParaRPr>
            </a:p>
          </p:txBody>
        </p:sp>
      </p:grpSp>
      <p:sp>
        <p:nvSpPr>
          <p:cNvPr id="7" name="矩形 6">
            <a:extLst>
              <a:ext uri="{FF2B5EF4-FFF2-40B4-BE49-F238E27FC236}">
                <a16:creationId xmlns:a16="http://schemas.microsoft.com/office/drawing/2014/main" id="{0BDB919E-D692-4CF6-A498-0CBBA2B7EE86}"/>
              </a:ext>
            </a:extLst>
          </p:cNvPr>
          <p:cNvSpPr/>
          <p:nvPr/>
        </p:nvSpPr>
        <p:spPr>
          <a:xfrm>
            <a:off x="3276600" y="2255043"/>
            <a:ext cx="4953000" cy="2031325"/>
          </a:xfrm>
          <a:prstGeom prst="rect">
            <a:avLst/>
          </a:prstGeom>
        </p:spPr>
        <p:txBody>
          <a:bodyPr wrap="square">
            <a:spAutoFit/>
          </a:bodyPr>
          <a:lstStyle/>
          <a:p>
            <a:pPr>
              <a:lnSpc>
                <a:spcPct val="150000"/>
              </a:lnSpc>
            </a:pPr>
            <a:r>
              <a:rPr lang="zh-CN" altLang="en-US" sz="120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有关部门、地区要精心组织开展打非治违专项活动，并对重点及地区进行集中整治，对矿山违法、油气管道乱挖乱钻、客车、客船和危化品非法运营，等各种典型非法违纪行为。狠抓一批违法违规行为和事件的处理，对顶风作案屡禁不改以及责任不落实，监管不到位，失职渎职的，要依法依规从严惩处，绝不手软。同时加大曝光的力度，起到威慑作用。要坚决打击违法行为背后的保护法，对猫鼠一家的腐败行为，要移交纪检监察部门严肃处理。</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108" y="1504950"/>
            <a:ext cx="1957892" cy="2933700"/>
          </a:xfrm>
          <a:prstGeom prst="rect">
            <a:avLst/>
          </a:prstGeom>
        </p:spPr>
      </p:pic>
    </p:spTree>
    <p:extLst>
      <p:ext uri="{BB962C8B-B14F-4D97-AF65-F5344CB8AC3E}">
        <p14:creationId xmlns:p14="http://schemas.microsoft.com/office/powerpoint/2010/main" val="19557787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590A0E5-A2C6-4296-8CEA-794566678BEE}"/>
              </a:ext>
            </a:extLst>
          </p:cNvPr>
          <p:cNvGrpSpPr/>
          <p:nvPr/>
        </p:nvGrpSpPr>
        <p:grpSpPr>
          <a:xfrm>
            <a:off x="920434" y="1759625"/>
            <a:ext cx="4263195" cy="335444"/>
            <a:chOff x="1028701" y="1305341"/>
            <a:chExt cx="5684260" cy="447259"/>
          </a:xfrm>
        </p:grpSpPr>
        <p:sp>
          <p:nvSpPr>
            <p:cNvPr id="8" name="矩形 7">
              <a:extLst>
                <a:ext uri="{FF2B5EF4-FFF2-40B4-BE49-F238E27FC236}">
                  <a16:creationId xmlns:a16="http://schemas.microsoft.com/office/drawing/2014/main" id="{34C26357-F698-4673-B4F2-416EF9F7980D}"/>
                </a:ext>
              </a:extLst>
            </p:cNvPr>
            <p:cNvSpPr/>
            <p:nvPr/>
          </p:nvSpPr>
          <p:spPr>
            <a:xfrm>
              <a:off x="2260601" y="1305341"/>
              <a:ext cx="4452360"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坚决整治执法检查”宽““松”“软”问题</a:t>
              </a:r>
              <a:endParaRPr lang="zh-CN" altLang="en-US" sz="1200" dirty="0"/>
            </a:p>
          </p:txBody>
        </p:sp>
        <p:sp>
          <p:nvSpPr>
            <p:cNvPr id="9" name="矩形 8">
              <a:extLst>
                <a:ext uri="{FF2B5EF4-FFF2-40B4-BE49-F238E27FC236}">
                  <a16:creationId xmlns:a16="http://schemas.microsoft.com/office/drawing/2014/main" id="{B5689A72-E58A-46B8-A0EA-9770B40B7C69}"/>
                </a:ext>
              </a:extLst>
            </p:cNvPr>
            <p:cNvSpPr/>
            <p:nvPr/>
          </p:nvSpPr>
          <p:spPr>
            <a:xfrm>
              <a:off x="1028701" y="1305341"/>
              <a:ext cx="1231899" cy="447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第十一条</a:t>
              </a:r>
              <a:endParaRPr lang="zh-CN" altLang="en-US" sz="1200" dirty="0">
                <a:solidFill>
                  <a:schemeClr val="bg1"/>
                </a:solidFill>
              </a:endParaRPr>
            </a:p>
          </p:txBody>
        </p:sp>
      </p:grpSp>
      <p:sp>
        <p:nvSpPr>
          <p:cNvPr id="2" name="矩形 1"/>
          <p:cNvSpPr/>
          <p:nvPr/>
        </p:nvSpPr>
        <p:spPr>
          <a:xfrm>
            <a:off x="815788" y="2216825"/>
            <a:ext cx="4561804" cy="2031325"/>
          </a:xfrm>
          <a:prstGeom prst="rect">
            <a:avLst/>
          </a:prstGeom>
        </p:spPr>
        <p:txBody>
          <a:bodyPr wrap="square">
            <a:spAutoFit/>
          </a:bodyPr>
          <a:lstStyle/>
          <a:p>
            <a:pPr>
              <a:lnSpc>
                <a:spcPct val="150000"/>
              </a:lnSpc>
            </a:pPr>
            <a:r>
              <a:rPr lang="zh-CN" altLang="en-US" sz="120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安全生产执法要理直气壮，不得选择性执法，不能宽松软走过程，强化精准执法，按照省市县三级执法管理权限，确定各级管辖企业名单，明确重点检查企业对严重违法行为，举一反三，加强执法检查，强化专业执法，组织专家参与执法过程，要创新监管方式，大力推进异地交叉检查，要充分利用新技术信息化手段，及时发现违法行为，对关停的矿山要停止停电，要停止供电，派人现场盯守，严防民警安置。</a:t>
            </a:r>
          </a:p>
        </p:txBody>
      </p:sp>
      <p:sp>
        <p:nvSpPr>
          <p:cNvPr id="24" name="Aichitds3">
            <a:extLst>
              <a:ext uri="{FF2B5EF4-FFF2-40B4-BE49-F238E27FC236}">
                <a16:creationId xmlns:a16="http://schemas.microsoft.com/office/drawing/2014/main" id="{F50F15C5-70DC-4562-98F1-851240FE6266}"/>
              </a:ext>
            </a:extLst>
          </p:cNvPr>
          <p:cNvSpPr/>
          <p:nvPr/>
        </p:nvSpPr>
        <p:spPr bwMode="auto">
          <a:xfrm>
            <a:off x="5774896" y="1807155"/>
            <a:ext cx="2073704" cy="43074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CN" altLang="en-US" sz="1799" b="1"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强化精准执法</a:t>
            </a:r>
          </a:p>
        </p:txBody>
      </p:sp>
      <p:sp>
        <p:nvSpPr>
          <p:cNvPr id="25" name="Aichitds3">
            <a:extLst>
              <a:ext uri="{FF2B5EF4-FFF2-40B4-BE49-F238E27FC236}">
                <a16:creationId xmlns:a16="http://schemas.microsoft.com/office/drawing/2014/main" id="{1041248F-0E12-4476-BE18-015072287101}"/>
              </a:ext>
            </a:extLst>
          </p:cNvPr>
          <p:cNvSpPr/>
          <p:nvPr/>
        </p:nvSpPr>
        <p:spPr bwMode="auto">
          <a:xfrm>
            <a:off x="5774896" y="2772883"/>
            <a:ext cx="2073704" cy="43074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CN" altLang="en-US" sz="1799" b="1"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加强执法检查</a:t>
            </a:r>
          </a:p>
        </p:txBody>
      </p:sp>
      <p:sp>
        <p:nvSpPr>
          <p:cNvPr id="26" name="Aichitds3">
            <a:extLst>
              <a:ext uri="{FF2B5EF4-FFF2-40B4-BE49-F238E27FC236}">
                <a16:creationId xmlns:a16="http://schemas.microsoft.com/office/drawing/2014/main" id="{EEE7274D-1333-4F3F-9FF2-719B4F4BCFC9}"/>
              </a:ext>
            </a:extLst>
          </p:cNvPr>
          <p:cNvSpPr/>
          <p:nvPr/>
        </p:nvSpPr>
        <p:spPr bwMode="auto">
          <a:xfrm>
            <a:off x="5774896" y="3738611"/>
            <a:ext cx="2073704" cy="43074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CN" altLang="en-US" sz="1799" b="1"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创新监管方式</a:t>
            </a:r>
          </a:p>
        </p:txBody>
      </p:sp>
    </p:spTree>
    <p:extLst>
      <p:ext uri="{BB962C8B-B14F-4D97-AF65-F5344CB8AC3E}">
        <p14:creationId xmlns:p14="http://schemas.microsoft.com/office/powerpoint/2010/main" val="14854176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C4E1A8-4210-47EB-88C5-07AF89590FC8}"/>
              </a:ext>
            </a:extLst>
          </p:cNvPr>
          <p:cNvGrpSpPr/>
          <p:nvPr/>
        </p:nvGrpSpPr>
        <p:grpSpPr>
          <a:xfrm>
            <a:off x="911387" y="1398106"/>
            <a:ext cx="3537780" cy="335444"/>
            <a:chOff x="1028701" y="1305341"/>
            <a:chExt cx="4717040" cy="447259"/>
          </a:xfrm>
        </p:grpSpPr>
        <p:sp>
          <p:nvSpPr>
            <p:cNvPr id="7" name="矩形 6">
              <a:extLst>
                <a:ext uri="{FF2B5EF4-FFF2-40B4-BE49-F238E27FC236}">
                  <a16:creationId xmlns:a16="http://schemas.microsoft.com/office/drawing/2014/main" id="{3FB8BC18-91E0-4A55-A1B5-0EA50162D973}"/>
                </a:ext>
              </a:extLst>
            </p:cNvPr>
            <p:cNvSpPr/>
            <p:nvPr/>
          </p:nvSpPr>
          <p:spPr>
            <a:xfrm>
              <a:off x="2260601" y="1305341"/>
              <a:ext cx="3485140"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加强安全生产监管执法队伍建设</a:t>
              </a:r>
              <a:endParaRPr lang="zh-CN" altLang="en-US" sz="1200" dirty="0"/>
            </a:p>
          </p:txBody>
        </p:sp>
        <p:sp>
          <p:nvSpPr>
            <p:cNvPr id="8" name="矩形 7">
              <a:extLst>
                <a:ext uri="{FF2B5EF4-FFF2-40B4-BE49-F238E27FC236}">
                  <a16:creationId xmlns:a16="http://schemas.microsoft.com/office/drawing/2014/main" id="{430B6665-B877-48BB-BC1E-952F5CE5417C}"/>
                </a:ext>
              </a:extLst>
            </p:cNvPr>
            <p:cNvSpPr/>
            <p:nvPr/>
          </p:nvSpPr>
          <p:spPr>
            <a:xfrm>
              <a:off x="1028701" y="1305341"/>
              <a:ext cx="1231899" cy="447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第十二条</a:t>
              </a:r>
              <a:endParaRPr lang="zh-CN" altLang="en-US" sz="1200" dirty="0">
                <a:solidFill>
                  <a:schemeClr val="bg1"/>
                </a:solidFill>
              </a:endParaRPr>
            </a:p>
          </p:txBody>
        </p:sp>
      </p:grpSp>
      <p:sp>
        <p:nvSpPr>
          <p:cNvPr id="2" name="矩形 1"/>
          <p:cNvSpPr/>
          <p:nvPr/>
        </p:nvSpPr>
        <p:spPr>
          <a:xfrm>
            <a:off x="838200" y="2456150"/>
            <a:ext cx="5486400" cy="577081"/>
          </a:xfrm>
          <a:prstGeom prst="rect">
            <a:avLst/>
          </a:prstGeom>
        </p:spPr>
        <p:txBody>
          <a:bodyPr wrap="square">
            <a:spAutoFit/>
          </a:bodyPr>
          <a:lstStyle/>
          <a:p>
            <a:pPr>
              <a:lnSpc>
                <a:spcPct val="150000"/>
              </a:lnSpc>
            </a:pPr>
            <a:r>
              <a:rPr lang="zh-CN" altLang="en-US" sz="105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各地区要尽快配齐市县两级监管执法队伍，确保有足够力量承担监管任务，不得以改革为名，层层下发，下放执法责任，对个别地区撤销市级执法队伍的错误做法坚决予以纠正。</a:t>
            </a:r>
            <a:endParaRPr lang="en-US" altLang="zh-CN" sz="105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endParaRPr>
          </a:p>
        </p:txBody>
      </p:sp>
      <p:sp>
        <p:nvSpPr>
          <p:cNvPr id="21" name="矩形 20">
            <a:extLst>
              <a:ext uri="{FF2B5EF4-FFF2-40B4-BE49-F238E27FC236}">
                <a16:creationId xmlns:a16="http://schemas.microsoft.com/office/drawing/2014/main" id="{A4BB8C25-829C-435A-8939-A9FCB4C9B540}"/>
              </a:ext>
            </a:extLst>
          </p:cNvPr>
          <p:cNvSpPr/>
          <p:nvPr/>
        </p:nvSpPr>
        <p:spPr>
          <a:xfrm>
            <a:off x="881623" y="1962150"/>
            <a:ext cx="2824666" cy="43593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bg1"/>
                </a:solidFill>
              </a:rPr>
              <a:t>第一配齐市县两级监管执法队伍</a:t>
            </a:r>
          </a:p>
        </p:txBody>
      </p:sp>
      <p:sp>
        <p:nvSpPr>
          <p:cNvPr id="19" name="矩形 18">
            <a:extLst>
              <a:ext uri="{FF2B5EF4-FFF2-40B4-BE49-F238E27FC236}">
                <a16:creationId xmlns:a16="http://schemas.microsoft.com/office/drawing/2014/main" id="{95755360-9533-4121-8BE7-2060640B184D}"/>
              </a:ext>
            </a:extLst>
          </p:cNvPr>
          <p:cNvSpPr/>
          <p:nvPr/>
        </p:nvSpPr>
        <p:spPr>
          <a:xfrm>
            <a:off x="854114" y="3160014"/>
            <a:ext cx="2857336" cy="43593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bg1"/>
                </a:solidFill>
              </a:rPr>
              <a:t>第二加强执法队伍专业化建设</a:t>
            </a:r>
          </a:p>
        </p:txBody>
      </p:sp>
      <p:sp>
        <p:nvSpPr>
          <p:cNvPr id="22" name="矩形 21">
            <a:extLst>
              <a:ext uri="{FF2B5EF4-FFF2-40B4-BE49-F238E27FC236}">
                <a16:creationId xmlns:a16="http://schemas.microsoft.com/office/drawing/2014/main" id="{417E8AA0-78C9-42FD-95E7-2C1DC115C1DF}"/>
              </a:ext>
            </a:extLst>
          </p:cNvPr>
          <p:cNvSpPr/>
          <p:nvPr/>
        </p:nvSpPr>
        <p:spPr>
          <a:xfrm>
            <a:off x="810689" y="3657295"/>
            <a:ext cx="7799911" cy="819455"/>
          </a:xfrm>
          <a:prstGeom prst="rect">
            <a:avLst/>
          </a:prstGeom>
        </p:spPr>
        <p:txBody>
          <a:bodyPr wrap="square">
            <a:spAutoFit/>
          </a:bodyPr>
          <a:lstStyle/>
          <a:p>
            <a:pPr>
              <a:lnSpc>
                <a:spcPct val="150000"/>
              </a:lnSpc>
            </a:pPr>
            <a:r>
              <a:rPr lang="zh-CN" altLang="en-US" sz="105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各地在探索跨地区、跨部门、跨领域综合执法行政时，要充分考虑这项工作的专业性特殊性，不得简单撤并安全执法队伍，加强执法队伍专业化建设，配强领导班子，加强专业执法装备配备，健全经费保障机制，各级财政一定要给予大力支持，提高专业执法能力和保障水平。</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5264" y="1574276"/>
            <a:ext cx="2269136" cy="2140474"/>
          </a:xfrm>
          <a:prstGeom prst="rect">
            <a:avLst/>
          </a:prstGeom>
        </p:spPr>
      </p:pic>
    </p:spTree>
    <p:extLst>
      <p:ext uri="{BB962C8B-B14F-4D97-AF65-F5344CB8AC3E}">
        <p14:creationId xmlns:p14="http://schemas.microsoft.com/office/powerpoint/2010/main" val="5680954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ABC0D98D-468D-40BE-9786-63E0CE4720EB}"/>
              </a:ext>
            </a:extLst>
          </p:cNvPr>
          <p:cNvGrpSpPr/>
          <p:nvPr/>
        </p:nvGrpSpPr>
        <p:grpSpPr>
          <a:xfrm>
            <a:off x="929097" y="1657350"/>
            <a:ext cx="3087507" cy="335444"/>
            <a:chOff x="1028701" y="1305341"/>
            <a:chExt cx="4116676" cy="447259"/>
          </a:xfrm>
        </p:grpSpPr>
        <p:sp>
          <p:nvSpPr>
            <p:cNvPr id="7" name="矩形 6">
              <a:extLst>
                <a:ext uri="{FF2B5EF4-FFF2-40B4-BE49-F238E27FC236}">
                  <a16:creationId xmlns:a16="http://schemas.microsoft.com/office/drawing/2014/main" id="{5B850013-8B7B-4597-8216-F01D9B6DF480}"/>
                </a:ext>
              </a:extLst>
            </p:cNvPr>
            <p:cNvSpPr/>
            <p:nvPr/>
          </p:nvSpPr>
          <p:spPr>
            <a:xfrm>
              <a:off x="2260601" y="1305341"/>
              <a:ext cx="288477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重奖激励安全生产举报</a:t>
              </a:r>
              <a:endParaRPr lang="zh-CN" altLang="en-US" sz="1200" dirty="0"/>
            </a:p>
          </p:txBody>
        </p:sp>
        <p:sp>
          <p:nvSpPr>
            <p:cNvPr id="8" name="矩形 7">
              <a:extLst>
                <a:ext uri="{FF2B5EF4-FFF2-40B4-BE49-F238E27FC236}">
                  <a16:creationId xmlns:a16="http://schemas.microsoft.com/office/drawing/2014/main" id="{686C3CBE-5333-4998-9728-96649AA51770}"/>
                </a:ext>
              </a:extLst>
            </p:cNvPr>
            <p:cNvSpPr/>
            <p:nvPr/>
          </p:nvSpPr>
          <p:spPr>
            <a:xfrm>
              <a:off x="1028701" y="1305341"/>
              <a:ext cx="1231899" cy="447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第十三条</a:t>
              </a:r>
              <a:endParaRPr lang="zh-CN" altLang="en-US" sz="1200" dirty="0">
                <a:solidFill>
                  <a:schemeClr val="bg1"/>
                </a:solidFill>
              </a:endParaRPr>
            </a:p>
          </p:txBody>
        </p:sp>
      </p:grpSp>
      <p:grpSp>
        <p:nvGrpSpPr>
          <p:cNvPr id="21" name="组合 20">
            <a:extLst>
              <a:ext uri="{FF2B5EF4-FFF2-40B4-BE49-F238E27FC236}">
                <a16:creationId xmlns:a16="http://schemas.microsoft.com/office/drawing/2014/main" id="{9CF2A2C4-72E3-4E38-9FCE-3582D2407725}"/>
              </a:ext>
            </a:extLst>
          </p:cNvPr>
          <p:cNvGrpSpPr/>
          <p:nvPr/>
        </p:nvGrpSpPr>
        <p:grpSpPr>
          <a:xfrm>
            <a:off x="864803" y="2245300"/>
            <a:ext cx="4495800" cy="1798529"/>
            <a:chOff x="1320800" y="2668296"/>
            <a:chExt cx="5994400" cy="2398038"/>
          </a:xfrm>
        </p:grpSpPr>
        <p:sp>
          <p:nvSpPr>
            <p:cNvPr id="2" name="矩形 1"/>
            <p:cNvSpPr/>
            <p:nvPr/>
          </p:nvSpPr>
          <p:spPr>
            <a:xfrm>
              <a:off x="1320800" y="3327398"/>
              <a:ext cx="5994400" cy="1738936"/>
            </a:xfrm>
            <a:prstGeom prst="rect">
              <a:avLst/>
            </a:prstGeom>
          </p:spPr>
          <p:txBody>
            <a:bodyPr wrap="square">
              <a:spAutoFit/>
            </a:bodyPr>
            <a:lstStyle/>
            <a:p>
              <a:pPr>
                <a:lnSpc>
                  <a:spcPct val="150000"/>
                </a:lnSpc>
              </a:pPr>
              <a:r>
                <a:rPr lang="zh-CN" altLang="en-US" sz="105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要拓宽举报宣传渠道，鼓励社会公众通过市民热线、部门举报热线和网站来信来访等多种方式，对重大风险隐患违法行为进行举报，用好吹哨人制度，鼓励企业内部中职工举报表现，</a:t>
              </a:r>
              <a:r>
                <a:rPr lang="zh-CN" altLang="en-US" sz="1050" dirty="0" smtClean="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会同监管</a:t>
              </a:r>
              <a:r>
                <a:rPr lang="zh-CN" altLang="en-US" sz="105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部门责任的部门要及时处理，依法不予举报，依法保护举报人，不得私自泄露有关个人信息，对举报重大风险隐患或举报违法违约行为的有功人员实行重奖。</a:t>
              </a:r>
            </a:p>
          </p:txBody>
        </p:sp>
        <p:grpSp>
          <p:nvGrpSpPr>
            <p:cNvPr id="16" name="组合 15">
              <a:extLst>
                <a:ext uri="{FF2B5EF4-FFF2-40B4-BE49-F238E27FC236}">
                  <a16:creationId xmlns:a16="http://schemas.microsoft.com/office/drawing/2014/main" id="{22AA5DC4-BB55-4641-9439-16E9F97928DA}"/>
                </a:ext>
              </a:extLst>
            </p:cNvPr>
            <p:cNvGrpSpPr/>
            <p:nvPr/>
          </p:nvGrpSpPr>
          <p:grpSpPr>
            <a:xfrm>
              <a:off x="1509217" y="2668296"/>
              <a:ext cx="2902464" cy="535806"/>
              <a:chOff x="1373750" y="1363341"/>
              <a:chExt cx="2902464" cy="535806"/>
            </a:xfrm>
          </p:grpSpPr>
          <p:grpSp>
            <p:nvGrpSpPr>
              <p:cNvPr id="17" name="Aichitds3">
                <a:extLst>
                  <a:ext uri="{FF2B5EF4-FFF2-40B4-BE49-F238E27FC236}">
                    <a16:creationId xmlns:a16="http://schemas.microsoft.com/office/drawing/2014/main" id="{85605AB8-9E13-49D5-8C0A-B6230E364AB5}"/>
                  </a:ext>
                </a:extLst>
              </p:cNvPr>
              <p:cNvGrpSpPr/>
              <p:nvPr/>
            </p:nvGrpSpPr>
            <p:grpSpPr>
              <a:xfrm>
                <a:off x="1373750" y="1363341"/>
                <a:ext cx="2902464" cy="535806"/>
                <a:chOff x="998618" y="1311846"/>
                <a:chExt cx="583001" cy="536426"/>
              </a:xfrm>
            </p:grpSpPr>
            <p:sp>
              <p:nvSpPr>
                <p:cNvPr id="19" name="Aichitds3-1">
                  <a:extLst>
                    <a:ext uri="{FF2B5EF4-FFF2-40B4-BE49-F238E27FC236}">
                      <a16:creationId xmlns:a16="http://schemas.microsoft.com/office/drawing/2014/main" id="{2CF09C67-1654-486D-B9B6-9E2E9F4493DA}"/>
                    </a:ext>
                  </a:extLst>
                </p:cNvPr>
                <p:cNvSpPr/>
                <p:nvPr/>
              </p:nvSpPr>
              <p:spPr bwMode="auto">
                <a:xfrm>
                  <a:off x="998618" y="1311846"/>
                  <a:ext cx="583001" cy="536426"/>
                </a:xfrm>
                <a:prstGeom prst="roundRect">
                  <a:avLst/>
                </a:prstGeom>
                <a:solidFill>
                  <a:srgbClr val="C00000"/>
                </a:solidFill>
                <a:ln w="19050" cap="flat">
                  <a:solidFill>
                    <a:srgbClr val="FFFFFF"/>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8553" tIns="34277" rIns="68553" bIns="34277" numCol="1" spcCol="0" rtlCol="0" fromWordArt="0" anchor="t" anchorCtr="0" forceAA="0" compatLnSpc="1">
                  <a:noAutofit/>
                </a:bodyPr>
                <a:lstStyle/>
                <a:p>
                  <a:pPr defTabSz="685526" eaLnBrk="0" fontAlgn="base" hangingPunct="0">
                    <a:spcBef>
                      <a:spcPct val="0"/>
                    </a:spcBef>
                    <a:spcAft>
                      <a:spcPct val="0"/>
                    </a:spcAft>
                    <a:defRPr/>
                  </a:pPr>
                  <a:endParaRPr lang="zh-CN" altLang="en-US" sz="1349" kern="0" dirty="0">
                    <a:solidFill>
                      <a:srgbClr val="BC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 name="Aichitds3-2">
                  <a:extLst>
                    <a:ext uri="{FF2B5EF4-FFF2-40B4-BE49-F238E27FC236}">
                      <a16:creationId xmlns:a16="http://schemas.microsoft.com/office/drawing/2014/main" id="{583DE964-A1C9-4A0B-8731-9E703426EFCB}"/>
                    </a:ext>
                  </a:extLst>
                </p:cNvPr>
                <p:cNvSpPr txBox="1"/>
                <p:nvPr/>
              </p:nvSpPr>
              <p:spPr>
                <a:xfrm>
                  <a:off x="1040518" y="1326913"/>
                  <a:ext cx="468344" cy="431214"/>
                </a:xfrm>
                <a:prstGeom prst="rect">
                  <a:avLst/>
                </a:prstGeom>
                <a:noFill/>
              </p:spPr>
              <p:txBody>
                <a:bodyPr wrap="square" rtlCol="0">
                  <a:spAutoFit/>
                </a:bodyPr>
                <a:lstStyle/>
                <a:p>
                  <a:pPr algn="ctr" defTabSz="685526" eaLnBrk="0" fontAlgn="base" hangingPunct="0">
                    <a:spcBef>
                      <a:spcPct val="0"/>
                    </a:spcBef>
                    <a:spcAft>
                      <a:spcPct val="0"/>
                    </a:spcAft>
                    <a:defRPr/>
                  </a:pPr>
                  <a:endParaRPr lang="zh-CN" altLang="en-US" sz="1499" kern="0" dirty="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8" name="矩形 17">
                <a:extLst>
                  <a:ext uri="{FF2B5EF4-FFF2-40B4-BE49-F238E27FC236}">
                    <a16:creationId xmlns:a16="http://schemas.microsoft.com/office/drawing/2014/main" id="{261D565B-1D7C-4567-8323-EBBE7E1ADC60}"/>
                  </a:ext>
                </a:extLst>
              </p:cNvPr>
              <p:cNvSpPr/>
              <p:nvPr/>
            </p:nvSpPr>
            <p:spPr>
              <a:xfrm>
                <a:off x="1698519" y="1439644"/>
                <a:ext cx="2194711" cy="400109"/>
              </a:xfrm>
              <a:prstGeom prst="rect">
                <a:avLst/>
              </a:prstGeom>
            </p:spPr>
            <p:txBody>
              <a:bodyPr wrap="square">
                <a:spAutoFit/>
              </a:bodyPr>
              <a:lstStyle/>
              <a:p>
                <a:pPr algn="dist" defTabSz="685800">
                  <a:defRPr/>
                </a:pPr>
                <a:r>
                  <a:rPr lang="zh-CN" altLang="en-US" sz="1350"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拓宽举报宣传渠道</a:t>
                </a:r>
              </a:p>
            </p:txBody>
          </p:sp>
        </p:grpSp>
      </p:gr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803" y="1736195"/>
            <a:ext cx="2716597" cy="2664355"/>
          </a:xfrm>
          <a:prstGeom prst="rect">
            <a:avLst/>
          </a:prstGeom>
        </p:spPr>
      </p:pic>
    </p:spTree>
    <p:extLst>
      <p:ext uri="{BB962C8B-B14F-4D97-AF65-F5344CB8AC3E}">
        <p14:creationId xmlns:p14="http://schemas.microsoft.com/office/powerpoint/2010/main" val="31680581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F0DDD22F-FC8E-4F8D-85F9-1BCE21FFD494}"/>
              </a:ext>
            </a:extLst>
          </p:cNvPr>
          <p:cNvSpPr/>
          <p:nvPr/>
        </p:nvSpPr>
        <p:spPr>
          <a:xfrm>
            <a:off x="838200" y="2482155"/>
            <a:ext cx="4648200" cy="1384995"/>
          </a:xfrm>
          <a:prstGeom prst="rect">
            <a:avLst/>
          </a:prstGeom>
        </p:spPr>
        <p:txBody>
          <a:bodyPr wrap="square">
            <a:spAutoFit/>
          </a:bodyPr>
          <a:lstStyle/>
          <a:p>
            <a:pPr algn="just" latinLnBrk="1">
              <a:lnSpc>
                <a:spcPct val="150000"/>
              </a:lnSpc>
            </a:pPr>
            <a:r>
              <a:rPr lang="zh-CN" altLang="en-US" sz="140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要严格落实事故值报制度，谎报、瞒报或者推延不报的，对直接负责人和负有管理领导责任的人员，依法依规依纪从严追究责任。对初步认定的瞒报事故，一律由上级安委会挂牌督办，必要时调查。</a:t>
            </a:r>
          </a:p>
        </p:txBody>
      </p:sp>
      <p:grpSp>
        <p:nvGrpSpPr>
          <p:cNvPr id="4" name="组合 3">
            <a:extLst>
              <a:ext uri="{FF2B5EF4-FFF2-40B4-BE49-F238E27FC236}">
                <a16:creationId xmlns:a16="http://schemas.microsoft.com/office/drawing/2014/main" id="{E746F04A-6A3C-42BD-B9F2-CEF65C44FDAA}"/>
              </a:ext>
            </a:extLst>
          </p:cNvPr>
          <p:cNvGrpSpPr/>
          <p:nvPr/>
        </p:nvGrpSpPr>
        <p:grpSpPr>
          <a:xfrm>
            <a:off x="888747" y="1869360"/>
            <a:ext cx="4750053" cy="335444"/>
            <a:chOff x="1028701" y="1305341"/>
            <a:chExt cx="6333404" cy="447259"/>
          </a:xfrm>
        </p:grpSpPr>
        <p:sp>
          <p:nvSpPr>
            <p:cNvPr id="5" name="矩形 4">
              <a:extLst>
                <a:ext uri="{FF2B5EF4-FFF2-40B4-BE49-F238E27FC236}">
                  <a16:creationId xmlns:a16="http://schemas.microsoft.com/office/drawing/2014/main" id="{E7975D3A-7E39-42BE-A6F4-959A8D5C8B92}"/>
                </a:ext>
              </a:extLst>
            </p:cNvPr>
            <p:cNvSpPr/>
            <p:nvPr/>
          </p:nvSpPr>
          <p:spPr>
            <a:xfrm>
              <a:off x="2260601" y="1305341"/>
              <a:ext cx="5101504"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严肃查处瞒报、谎报、迟报、漏报生产安全事故行为</a:t>
              </a:r>
              <a:endParaRPr lang="zh-CN" altLang="en-US" sz="1200" dirty="0"/>
            </a:p>
          </p:txBody>
        </p:sp>
        <p:sp>
          <p:nvSpPr>
            <p:cNvPr id="6" name="矩形 5">
              <a:extLst>
                <a:ext uri="{FF2B5EF4-FFF2-40B4-BE49-F238E27FC236}">
                  <a16:creationId xmlns:a16="http://schemas.microsoft.com/office/drawing/2014/main" id="{0EA1FE81-D383-4C04-96C7-89186517AD48}"/>
                </a:ext>
              </a:extLst>
            </p:cNvPr>
            <p:cNvSpPr/>
            <p:nvPr/>
          </p:nvSpPr>
          <p:spPr>
            <a:xfrm>
              <a:off x="1028701" y="1305341"/>
              <a:ext cx="1231899" cy="447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第十四条</a:t>
              </a:r>
              <a:endParaRPr lang="zh-CN" altLang="en-US" sz="1200" dirty="0">
                <a:solidFill>
                  <a:schemeClr val="bg1"/>
                </a:solidFill>
              </a:endParaRPr>
            </a:p>
          </p:txBody>
        </p:sp>
      </p:gr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8984" y="1809750"/>
            <a:ext cx="2596816" cy="2650486"/>
          </a:xfrm>
          <a:prstGeom prst="rect">
            <a:avLst/>
          </a:prstGeom>
        </p:spPr>
      </p:pic>
    </p:spTree>
    <p:extLst>
      <p:ext uri="{BB962C8B-B14F-4D97-AF65-F5344CB8AC3E}">
        <p14:creationId xmlns:p14="http://schemas.microsoft.com/office/powerpoint/2010/main" val="26623636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5800" y="1788108"/>
            <a:ext cx="7560469" cy="683264"/>
          </a:xfrm>
          <a:prstGeom prst="rect">
            <a:avLst/>
          </a:prstGeom>
        </p:spPr>
        <p:txBody>
          <a:bodyPr wrap="square">
            <a:spAutoFit/>
          </a:bodyPr>
          <a:lstStyle/>
          <a:p>
            <a:pPr>
              <a:lnSpc>
                <a:spcPct val="150000"/>
              </a:lnSpc>
            </a:pPr>
            <a:r>
              <a:rPr lang="zh-CN" altLang="en-US" sz="1350" b="1" dirty="0">
                <a:solidFill>
                  <a:srgbClr val="C00000"/>
                </a:solidFill>
                <a:latin typeface="思源黑体 CN Regular" panose="020B0500000000000000" pitchFamily="34" charset="-122"/>
                <a:ea typeface="思源黑体 CN Regular" panose="020B0500000000000000" pitchFamily="34" charset="-122"/>
                <a:cs typeface="阿里巴巴普惠体" panose="00020600040101010101" pitchFamily="18" charset="-122"/>
                <a:sym typeface="Arial" panose="020B0604020202020204" pitchFamily="34" charset="0"/>
              </a:rPr>
              <a:t>从当前形势看，做好这三项工作是一个整体，头脑要冷静，不能单打，要注意调动各方面积极性，提倡互相协作，相互尊重，齐心合力，共同解决好面对的复杂问题。</a:t>
            </a:r>
            <a:endParaRPr lang="en-US" altLang="zh-CN" sz="1350" b="1" dirty="0">
              <a:solidFill>
                <a:srgbClr val="C00000"/>
              </a:solidFill>
              <a:latin typeface="思源黑体 CN Regular" panose="020B0500000000000000" pitchFamily="34" charset="-122"/>
              <a:ea typeface="思源黑体 CN Regular" panose="020B0500000000000000" pitchFamily="34" charset="-122"/>
              <a:cs typeface="阿里巴巴普惠体" panose="00020600040101010101" pitchFamily="18" charset="-122"/>
              <a:sym typeface="Arial" panose="020B0604020202020204" pitchFamily="34" charset="0"/>
            </a:endParaRPr>
          </a:p>
        </p:txBody>
      </p:sp>
      <p:grpSp>
        <p:nvGrpSpPr>
          <p:cNvPr id="5" name="组合 4">
            <a:extLst>
              <a:ext uri="{FF2B5EF4-FFF2-40B4-BE49-F238E27FC236}">
                <a16:creationId xmlns:a16="http://schemas.microsoft.com/office/drawing/2014/main" id="{B66439CE-919A-4AEC-B9E7-CD364E00DE1A}"/>
              </a:ext>
            </a:extLst>
          </p:cNvPr>
          <p:cNvGrpSpPr/>
          <p:nvPr/>
        </p:nvGrpSpPr>
        <p:grpSpPr>
          <a:xfrm>
            <a:off x="741218" y="1352550"/>
            <a:ext cx="3780234" cy="335444"/>
            <a:chOff x="1028701" y="1305341"/>
            <a:chExt cx="5040312" cy="447259"/>
          </a:xfrm>
        </p:grpSpPr>
        <p:sp>
          <p:nvSpPr>
            <p:cNvPr id="6" name="矩形 5">
              <a:extLst>
                <a:ext uri="{FF2B5EF4-FFF2-40B4-BE49-F238E27FC236}">
                  <a16:creationId xmlns:a16="http://schemas.microsoft.com/office/drawing/2014/main" id="{66BAA894-9F0C-4698-AE94-A7208E4BF2F9}"/>
                </a:ext>
              </a:extLst>
            </p:cNvPr>
            <p:cNvSpPr/>
            <p:nvPr/>
          </p:nvSpPr>
          <p:spPr>
            <a:xfrm>
              <a:off x="2260601" y="1305341"/>
              <a:ext cx="3808412"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统筹做好经济发展安全生产疫情防控</a:t>
              </a:r>
              <a:endParaRPr lang="zh-CN" altLang="en-US" sz="1200" dirty="0"/>
            </a:p>
          </p:txBody>
        </p:sp>
        <p:sp>
          <p:nvSpPr>
            <p:cNvPr id="7" name="矩形 6">
              <a:extLst>
                <a:ext uri="{FF2B5EF4-FFF2-40B4-BE49-F238E27FC236}">
                  <a16:creationId xmlns:a16="http://schemas.microsoft.com/office/drawing/2014/main" id="{87F46B14-ABDE-46EA-8FDF-4F15FA90DBF8}"/>
                </a:ext>
              </a:extLst>
            </p:cNvPr>
            <p:cNvSpPr/>
            <p:nvPr/>
          </p:nvSpPr>
          <p:spPr>
            <a:xfrm>
              <a:off x="1028701" y="1305341"/>
              <a:ext cx="1231899" cy="447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第十五条</a:t>
              </a:r>
              <a:endParaRPr lang="zh-CN" altLang="en-US" sz="1200" dirty="0">
                <a:solidFill>
                  <a:schemeClr val="bg1"/>
                </a:solidFill>
              </a:endParaRPr>
            </a:p>
          </p:txBody>
        </p:sp>
      </p:grpSp>
      <p:grpSp>
        <p:nvGrpSpPr>
          <p:cNvPr id="20" name="组合 19">
            <a:extLst>
              <a:ext uri="{FF2B5EF4-FFF2-40B4-BE49-F238E27FC236}">
                <a16:creationId xmlns:a16="http://schemas.microsoft.com/office/drawing/2014/main" id="{7CA0AE28-D60B-4BF9-90C0-CC8FBD76BE10}"/>
              </a:ext>
            </a:extLst>
          </p:cNvPr>
          <p:cNvGrpSpPr/>
          <p:nvPr/>
        </p:nvGrpSpPr>
        <p:grpSpPr>
          <a:xfrm>
            <a:off x="5257800" y="2596822"/>
            <a:ext cx="2160984" cy="1879928"/>
            <a:chOff x="8255000" y="2975066"/>
            <a:chExt cx="2881312" cy="2506571"/>
          </a:xfrm>
        </p:grpSpPr>
        <p:sp>
          <p:nvSpPr>
            <p:cNvPr id="12" name="矩形 11">
              <a:extLst>
                <a:ext uri="{FF2B5EF4-FFF2-40B4-BE49-F238E27FC236}">
                  <a16:creationId xmlns:a16="http://schemas.microsoft.com/office/drawing/2014/main" id="{1A1FF802-2B73-47CF-8B27-58E14AD5B3E0}"/>
                </a:ext>
              </a:extLst>
            </p:cNvPr>
            <p:cNvSpPr/>
            <p:nvPr/>
          </p:nvSpPr>
          <p:spPr>
            <a:xfrm>
              <a:off x="8255000" y="3251292"/>
              <a:ext cx="2881312" cy="2230345"/>
            </a:xfrm>
            <a:prstGeom prst="rect">
              <a:avLst/>
            </a:prstGeom>
            <a:solidFill>
              <a:srgbClr val="FFFCF3"/>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a:extLst>
                <a:ext uri="{FF2B5EF4-FFF2-40B4-BE49-F238E27FC236}">
                  <a16:creationId xmlns:a16="http://schemas.microsoft.com/office/drawing/2014/main" id="{EF955217-EFD0-46A1-9740-58C485CB6534}"/>
                </a:ext>
              </a:extLst>
            </p:cNvPr>
            <p:cNvSpPr/>
            <p:nvPr/>
          </p:nvSpPr>
          <p:spPr>
            <a:xfrm>
              <a:off x="8255000" y="2975066"/>
              <a:ext cx="2881312" cy="400109"/>
            </a:xfrm>
            <a:prstGeom prst="rect">
              <a:avLst/>
            </a:prstGeom>
            <a:solidFill>
              <a:srgbClr val="C00000"/>
            </a:solidFill>
          </p:spPr>
          <p:txBody>
            <a:bodyPr wrap="square">
              <a:spAutoFit/>
            </a:bodyPr>
            <a:lstStyle/>
            <a:p>
              <a:pPr algn="ctr"/>
              <a:r>
                <a:rPr lang="zh-CN" altLang="en-US" sz="1350" b="1" dirty="0">
                  <a:solidFill>
                    <a:schemeClr val="bg1"/>
                  </a:solidFill>
                  <a:latin typeface="思源黑体" panose="020B0500000000000000" pitchFamily="34" charset="-122"/>
                  <a:ea typeface="思源黑体" panose="020B0500000000000000" pitchFamily="34" charset="-122"/>
                </a:rPr>
                <a:t>交通、民航部门</a:t>
              </a:r>
            </a:p>
          </p:txBody>
        </p:sp>
        <p:sp>
          <p:nvSpPr>
            <p:cNvPr id="14" name="矩形 13">
              <a:extLst>
                <a:ext uri="{FF2B5EF4-FFF2-40B4-BE49-F238E27FC236}">
                  <a16:creationId xmlns:a16="http://schemas.microsoft.com/office/drawing/2014/main" id="{F542FA59-765C-472A-A89A-E73404C98EF8}"/>
                </a:ext>
              </a:extLst>
            </p:cNvPr>
            <p:cNvSpPr/>
            <p:nvPr/>
          </p:nvSpPr>
          <p:spPr>
            <a:xfrm>
              <a:off x="8353857" y="3411235"/>
              <a:ext cx="2683599" cy="2062103"/>
            </a:xfrm>
            <a:prstGeom prst="rect">
              <a:avLst/>
            </a:prstGeom>
            <a:noFill/>
          </p:spPr>
          <p:txBody>
            <a:bodyPr wrap="square">
              <a:spAutoFit/>
            </a:bodyPr>
            <a:lstStyle/>
            <a:p>
              <a:pPr>
                <a:lnSpc>
                  <a:spcPct val="150000"/>
                </a:lnSpc>
              </a:pPr>
              <a:r>
                <a:rPr lang="zh-CN" altLang="en-US" sz="900" dirty="0">
                  <a:solidFill>
                    <a:schemeClr val="bg2">
                      <a:lumMod val="10000"/>
                    </a:schemeClr>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要深入进行整改，同时要注意做好飞行员的思想工作，心理疏导，其他各行业都要从处罚注意，发挥一线人员做好安全生产工作的主动性。对各类事故遇难人员要认真做好善后，以人为本，生命至上，逝者伟大，体现中国特色社会主义人权观。</a:t>
              </a:r>
              <a:endParaRPr lang="en-US" altLang="zh-CN" sz="900" dirty="0">
                <a:solidFill>
                  <a:schemeClr val="bg2">
                    <a:lumMod val="10000"/>
                  </a:schemeClr>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endParaRPr>
            </a:p>
          </p:txBody>
        </p:sp>
      </p:grpSp>
      <p:grpSp>
        <p:nvGrpSpPr>
          <p:cNvPr id="19" name="组合 18">
            <a:extLst>
              <a:ext uri="{FF2B5EF4-FFF2-40B4-BE49-F238E27FC236}">
                <a16:creationId xmlns:a16="http://schemas.microsoft.com/office/drawing/2014/main" id="{48E7C852-C3BE-4FD3-AA53-A8D44C201AEA}"/>
              </a:ext>
            </a:extLst>
          </p:cNvPr>
          <p:cNvGrpSpPr/>
          <p:nvPr/>
        </p:nvGrpSpPr>
        <p:grpSpPr>
          <a:xfrm>
            <a:off x="2994964" y="2596822"/>
            <a:ext cx="2160984" cy="1879928"/>
            <a:chOff x="4655344" y="2975066"/>
            <a:chExt cx="2881312" cy="2506571"/>
          </a:xfrm>
        </p:grpSpPr>
        <p:sp>
          <p:nvSpPr>
            <p:cNvPr id="10" name="矩形 9">
              <a:extLst>
                <a:ext uri="{FF2B5EF4-FFF2-40B4-BE49-F238E27FC236}">
                  <a16:creationId xmlns:a16="http://schemas.microsoft.com/office/drawing/2014/main" id="{21AED8AD-2CFD-4DBE-98B5-0A0F2D222918}"/>
                </a:ext>
              </a:extLst>
            </p:cNvPr>
            <p:cNvSpPr/>
            <p:nvPr/>
          </p:nvSpPr>
          <p:spPr>
            <a:xfrm>
              <a:off x="4655344" y="3251292"/>
              <a:ext cx="2881312" cy="2230345"/>
            </a:xfrm>
            <a:prstGeom prst="rect">
              <a:avLst/>
            </a:prstGeom>
            <a:solidFill>
              <a:srgbClr val="FFFCF3"/>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a:extLst>
                <a:ext uri="{FF2B5EF4-FFF2-40B4-BE49-F238E27FC236}">
                  <a16:creationId xmlns:a16="http://schemas.microsoft.com/office/drawing/2014/main" id="{1088C84C-9310-4AC7-B297-ED5A15AB09AB}"/>
                </a:ext>
              </a:extLst>
            </p:cNvPr>
            <p:cNvSpPr/>
            <p:nvPr/>
          </p:nvSpPr>
          <p:spPr>
            <a:xfrm>
              <a:off x="4655344" y="2975066"/>
              <a:ext cx="2881312" cy="400109"/>
            </a:xfrm>
            <a:prstGeom prst="rect">
              <a:avLst/>
            </a:prstGeom>
            <a:solidFill>
              <a:srgbClr val="C00000"/>
            </a:solidFill>
          </p:spPr>
          <p:txBody>
            <a:bodyPr wrap="square">
              <a:spAutoFit/>
            </a:bodyPr>
            <a:lstStyle/>
            <a:p>
              <a:pPr algn="ctr"/>
              <a:r>
                <a:rPr lang="zh-CN" altLang="en-US" sz="1350" b="1" dirty="0">
                  <a:solidFill>
                    <a:schemeClr val="bg1"/>
                  </a:solidFill>
                  <a:latin typeface="思源黑体" panose="020B0500000000000000" pitchFamily="34" charset="-122"/>
                  <a:ea typeface="思源黑体" panose="020B0500000000000000" pitchFamily="34" charset="-122"/>
                </a:rPr>
                <a:t>各级党委政府</a:t>
              </a:r>
            </a:p>
          </p:txBody>
        </p:sp>
        <p:sp>
          <p:nvSpPr>
            <p:cNvPr id="16" name="矩形 15">
              <a:extLst>
                <a:ext uri="{FF2B5EF4-FFF2-40B4-BE49-F238E27FC236}">
                  <a16:creationId xmlns:a16="http://schemas.microsoft.com/office/drawing/2014/main" id="{D4CC80FF-CA68-486F-9464-18E792FA4524}"/>
                </a:ext>
              </a:extLst>
            </p:cNvPr>
            <p:cNvSpPr/>
            <p:nvPr/>
          </p:nvSpPr>
          <p:spPr>
            <a:xfrm>
              <a:off x="4847940" y="3528574"/>
              <a:ext cx="2600037" cy="1508106"/>
            </a:xfrm>
            <a:prstGeom prst="rect">
              <a:avLst/>
            </a:prstGeom>
            <a:noFill/>
          </p:spPr>
          <p:txBody>
            <a:bodyPr wrap="square">
              <a:spAutoFit/>
            </a:bodyPr>
            <a:lstStyle/>
            <a:p>
              <a:pPr>
                <a:lnSpc>
                  <a:spcPct val="150000"/>
                </a:lnSpc>
              </a:pPr>
              <a:r>
                <a:rPr lang="zh-CN" altLang="en-US" sz="900" dirty="0">
                  <a:solidFill>
                    <a:schemeClr val="bg2">
                      <a:lumMod val="10000"/>
                    </a:schemeClr>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要把握好政策基调，做到稳中求进，善于弹钢琴，高质量统筹做好各方面工作，真正体现党的执政能力水平，让党中央放心，让全国人民放心。</a:t>
              </a:r>
            </a:p>
          </p:txBody>
        </p:sp>
      </p:grpSp>
      <p:grpSp>
        <p:nvGrpSpPr>
          <p:cNvPr id="18" name="组合 17">
            <a:extLst>
              <a:ext uri="{FF2B5EF4-FFF2-40B4-BE49-F238E27FC236}">
                <a16:creationId xmlns:a16="http://schemas.microsoft.com/office/drawing/2014/main" id="{6D842C7E-28DD-4E32-8DF1-E2C96DA79092}"/>
              </a:ext>
            </a:extLst>
          </p:cNvPr>
          <p:cNvGrpSpPr/>
          <p:nvPr/>
        </p:nvGrpSpPr>
        <p:grpSpPr>
          <a:xfrm>
            <a:off x="741218" y="2596822"/>
            <a:ext cx="2160984" cy="1879928"/>
            <a:chOff x="1055688" y="2975066"/>
            <a:chExt cx="2881312" cy="2506571"/>
          </a:xfrm>
        </p:grpSpPr>
        <p:sp>
          <p:nvSpPr>
            <p:cNvPr id="8" name="矩形 7">
              <a:extLst>
                <a:ext uri="{FF2B5EF4-FFF2-40B4-BE49-F238E27FC236}">
                  <a16:creationId xmlns:a16="http://schemas.microsoft.com/office/drawing/2014/main" id="{958DE207-527B-4F9E-81B7-48B58642134B}"/>
                </a:ext>
              </a:extLst>
            </p:cNvPr>
            <p:cNvSpPr/>
            <p:nvPr/>
          </p:nvSpPr>
          <p:spPr>
            <a:xfrm>
              <a:off x="1055688" y="3251292"/>
              <a:ext cx="2881312" cy="2230345"/>
            </a:xfrm>
            <a:prstGeom prst="rect">
              <a:avLst/>
            </a:prstGeom>
            <a:solidFill>
              <a:srgbClr val="FFFCF3"/>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a:extLst>
                <a:ext uri="{FF2B5EF4-FFF2-40B4-BE49-F238E27FC236}">
                  <a16:creationId xmlns:a16="http://schemas.microsoft.com/office/drawing/2014/main" id="{CDAB104C-7E85-4E91-BA92-0A2380B77D54}"/>
                </a:ext>
              </a:extLst>
            </p:cNvPr>
            <p:cNvSpPr/>
            <p:nvPr/>
          </p:nvSpPr>
          <p:spPr>
            <a:xfrm>
              <a:off x="1055688" y="2975066"/>
              <a:ext cx="2881312" cy="400109"/>
            </a:xfrm>
            <a:prstGeom prst="rect">
              <a:avLst/>
            </a:prstGeom>
            <a:solidFill>
              <a:srgbClr val="C00000"/>
            </a:solidFill>
          </p:spPr>
          <p:txBody>
            <a:bodyPr wrap="square">
              <a:spAutoFit/>
            </a:bodyPr>
            <a:lstStyle/>
            <a:p>
              <a:pPr algn="ctr"/>
              <a:r>
                <a:rPr lang="zh-CN" altLang="en-US" sz="1350" b="1" dirty="0">
                  <a:solidFill>
                    <a:schemeClr val="bg1"/>
                  </a:solidFill>
                  <a:latin typeface="思源黑体" panose="020B0500000000000000" pitchFamily="34" charset="-122"/>
                  <a:ea typeface="思源黑体" panose="020B0500000000000000" pitchFamily="34" charset="-122"/>
                </a:rPr>
                <a:t>各监管部门</a:t>
              </a:r>
            </a:p>
          </p:txBody>
        </p:sp>
        <p:sp>
          <p:nvSpPr>
            <p:cNvPr id="17" name="文本框 16">
              <a:extLst>
                <a:ext uri="{FF2B5EF4-FFF2-40B4-BE49-F238E27FC236}">
                  <a16:creationId xmlns:a16="http://schemas.microsoft.com/office/drawing/2014/main" id="{5AB35BB2-EDB9-46F9-8650-36B8BDD4012F}"/>
                </a:ext>
              </a:extLst>
            </p:cNvPr>
            <p:cNvSpPr txBox="1"/>
            <p:nvPr/>
          </p:nvSpPr>
          <p:spPr>
            <a:xfrm>
              <a:off x="1143651" y="3458506"/>
              <a:ext cx="2705385" cy="1508106"/>
            </a:xfrm>
            <a:prstGeom prst="rect">
              <a:avLst/>
            </a:prstGeom>
            <a:noFill/>
          </p:spPr>
          <p:txBody>
            <a:bodyPr wrap="square">
              <a:spAutoFit/>
            </a:bodyPr>
            <a:lstStyle/>
            <a:p>
              <a:pPr>
                <a:lnSpc>
                  <a:spcPct val="150000"/>
                </a:lnSpc>
              </a:pPr>
              <a:r>
                <a:rPr lang="zh-CN" altLang="en-US" sz="900" dirty="0">
                  <a:solidFill>
                    <a:schemeClr val="bg2">
                      <a:lumMod val="10000"/>
                    </a:schemeClr>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要注意从实际出发，处理好红灯、绿灯、黄灯之间的关系，使得各项工作协调有序推进，引导形成良好市场预期，既要亮红灯，又要给黄灯给绿灯，保持交通的畅通。</a:t>
              </a:r>
              <a:endParaRPr lang="zh-CN" altLang="en-US" sz="900" dirty="0">
                <a:solidFill>
                  <a:schemeClr val="bg2">
                    <a:lumMod val="10000"/>
                  </a:schemeClr>
                </a:solidFill>
              </a:endParaRPr>
            </a:p>
          </p:txBody>
        </p:sp>
      </p:gr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863117"/>
            <a:ext cx="1263508" cy="1581150"/>
          </a:xfrm>
          <a:prstGeom prst="rect">
            <a:avLst/>
          </a:prstGeom>
        </p:spPr>
      </p:pic>
    </p:spTree>
    <p:extLst>
      <p:ext uri="{BB962C8B-B14F-4D97-AF65-F5344CB8AC3E}">
        <p14:creationId xmlns:p14="http://schemas.microsoft.com/office/powerpoint/2010/main" val="3843027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ichitds3">
            <a:extLst>
              <a:ext uri="{FF2B5EF4-FFF2-40B4-BE49-F238E27FC236}">
                <a16:creationId xmlns:a16="http://schemas.microsoft.com/office/drawing/2014/main" id="{00A48003-2DDE-439A-84F0-F84DE46CFCF2}"/>
              </a:ext>
            </a:extLst>
          </p:cNvPr>
          <p:cNvSpPr/>
          <p:nvPr/>
        </p:nvSpPr>
        <p:spPr bwMode="auto">
          <a:xfrm>
            <a:off x="990601" y="1657350"/>
            <a:ext cx="2290720" cy="4307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CN" altLang="en-US" sz="1799" b="1"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出台背景</a:t>
            </a:r>
          </a:p>
        </p:txBody>
      </p:sp>
      <p:sp>
        <p:nvSpPr>
          <p:cNvPr id="21" name="矩形 20">
            <a:extLst>
              <a:ext uri="{FF2B5EF4-FFF2-40B4-BE49-F238E27FC236}">
                <a16:creationId xmlns:a16="http://schemas.microsoft.com/office/drawing/2014/main" id="{361CE95D-5C58-4600-A42C-F144E13D5F62}"/>
              </a:ext>
            </a:extLst>
          </p:cNvPr>
          <p:cNvSpPr/>
          <p:nvPr/>
        </p:nvSpPr>
        <p:spPr>
          <a:xfrm>
            <a:off x="990601" y="2154525"/>
            <a:ext cx="4800599" cy="2354491"/>
          </a:xfrm>
          <a:prstGeom prst="rect">
            <a:avLst/>
          </a:prstGeom>
        </p:spPr>
        <p:txBody>
          <a:bodyPr wrap="square">
            <a:spAutoFit/>
          </a:bodyPr>
          <a:lstStyle/>
          <a:p>
            <a:pPr>
              <a:lnSpc>
                <a:spcPct val="150000"/>
              </a:lnSpc>
            </a:pPr>
            <a:r>
              <a:rPr lang="zh-CN" altLang="en-US" sz="1400" dirty="0" smtClean="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认真</a:t>
            </a:r>
            <a:r>
              <a:rPr lang="zh-CN" altLang="en-US" sz="140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贯彻落实习近平</a:t>
            </a:r>
            <a:r>
              <a:rPr lang="zh-CN" altLang="en-US" sz="1400" dirty="0" smtClean="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总书记关于安全生产重要</a:t>
            </a:r>
            <a:r>
              <a:rPr lang="zh-CN" altLang="en-US" sz="140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指示</a:t>
            </a:r>
            <a:r>
              <a:rPr lang="zh-CN" altLang="en-US" sz="1400" dirty="0" smtClean="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精神</a:t>
            </a:r>
            <a:r>
              <a:rPr lang="zh-CN" altLang="en-US" sz="1400" dirty="0"/>
              <a:t>和党中央、国务院决策部署</a:t>
            </a:r>
            <a:r>
              <a:rPr lang="zh-CN" altLang="en-US" sz="1400" dirty="0" smtClean="0"/>
              <a:t>，针对近期</a:t>
            </a:r>
            <a:r>
              <a:rPr lang="zh-CN" altLang="en-US" sz="1400" dirty="0"/>
              <a:t>一些地区和行业领域接连发生重特大事故，暴露出安全发展理念不牢固、责任落实不到位、隐患排查整治不力等突出</a:t>
            </a:r>
            <a:r>
              <a:rPr lang="zh-CN" altLang="en-US" sz="1400" dirty="0" smtClean="0"/>
              <a:t>问题，</a:t>
            </a:r>
            <a:r>
              <a:rPr lang="zh-CN" altLang="en-US" sz="1400" dirty="0" smtClean="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坚决</a:t>
            </a:r>
            <a:r>
              <a:rPr lang="zh-CN" altLang="en-US" sz="140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防范遏制各类安全生产事故发生</a:t>
            </a:r>
            <a:r>
              <a:rPr lang="zh-CN" altLang="en-US" sz="1400" dirty="0" smtClean="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a:t>
            </a:r>
            <a:r>
              <a:rPr lang="en-US" altLang="zh-CN" sz="1400" dirty="0" smtClean="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2022</a:t>
            </a:r>
            <a:r>
              <a:rPr lang="zh-CN" altLang="en-US" sz="1400" dirty="0" smtClean="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年</a:t>
            </a:r>
            <a:r>
              <a:rPr lang="en-US" altLang="zh-CN" sz="140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3</a:t>
            </a:r>
            <a:r>
              <a:rPr lang="zh-CN" altLang="en-US" sz="1400" dirty="0" smtClean="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月</a:t>
            </a:r>
            <a:r>
              <a:rPr lang="en-US" altLang="zh-CN" sz="1400" dirty="0" smtClean="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31</a:t>
            </a:r>
            <a:r>
              <a:rPr lang="zh-CN" altLang="en-US" sz="1400" dirty="0" smtClean="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日全国安全生产电视电话会议召开，出台安全生产十五条措施，为</a:t>
            </a:r>
            <a:r>
              <a:rPr lang="zh-CN" altLang="en-US" sz="140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迎接党的二十大胜利召开营造安全稳定环境。</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524" y="1828800"/>
            <a:ext cx="2522202" cy="2724150"/>
          </a:xfrm>
          <a:prstGeom prst="rect">
            <a:avLst/>
          </a:prstGeom>
        </p:spPr>
      </p:pic>
    </p:spTree>
    <p:extLst>
      <p:ext uri="{BB962C8B-B14F-4D97-AF65-F5344CB8AC3E}">
        <p14:creationId xmlns:p14="http://schemas.microsoft.com/office/powerpoint/2010/main" val="2964162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28600" y="236542"/>
            <a:ext cx="8686800" cy="4545007"/>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文本框 6">
            <a:extLst>
              <a:ext uri="{FF2B5EF4-FFF2-40B4-BE49-F238E27FC236}">
                <a16:creationId xmlns:a16="http://schemas.microsoft.com/office/drawing/2014/main" id="{07ABBCD1-7E00-41EF-B2A6-41BE9B5BD163}"/>
              </a:ext>
            </a:extLst>
          </p:cNvPr>
          <p:cNvSpPr txBox="1"/>
          <p:nvPr/>
        </p:nvSpPr>
        <p:spPr>
          <a:xfrm>
            <a:off x="1177288" y="1539797"/>
            <a:ext cx="6595112" cy="923330"/>
          </a:xfrm>
          <a:prstGeom prst="rect">
            <a:avLst/>
          </a:prstGeom>
          <a:noFill/>
        </p:spPr>
        <p:txBody>
          <a:bodyPr wrap="square">
            <a:spAutoFit/>
          </a:bodyPr>
          <a:lstStyle/>
          <a:p>
            <a:pPr algn="ctr"/>
            <a:r>
              <a:rPr lang="zh-CN" altLang="en-US" sz="5400" b="1" dirty="0">
                <a:solidFill>
                  <a:schemeClr val="accent1"/>
                </a:solidFill>
                <a:latin typeface="汉仪雅酷黑 85W" panose="020B0904020202020204" pitchFamily="34" charset="-122"/>
                <a:ea typeface="汉仪雅酷黑 85W" panose="020B0904020202020204" pitchFamily="34" charset="-122"/>
                <a:cs typeface="阿里巴巴普惠体" panose="00020600040101010101" pitchFamily="18" charset="-122"/>
                <a:sym typeface="Arial" panose="020B0604020202020204" pitchFamily="34" charset="0"/>
              </a:rPr>
              <a:t>安全生产十五条措施</a:t>
            </a:r>
            <a:endParaRPr lang="zh-CN" altLang="en-US" sz="5400" b="1" dirty="0">
              <a:solidFill>
                <a:schemeClr val="accent1"/>
              </a:solidFill>
              <a:latin typeface="汉仪雅酷黑 85W" panose="020B0904020202020204" pitchFamily="34" charset="-122"/>
              <a:ea typeface="汉仪雅酷黑 85W" panose="020B0904020202020204" pitchFamily="34" charset="-122"/>
            </a:endParaRPr>
          </a:p>
        </p:txBody>
      </p:sp>
      <p:pic>
        <p:nvPicPr>
          <p:cNvPr id="8" name="图片 7">
            <a:extLst>
              <a:ext uri="{FF2B5EF4-FFF2-40B4-BE49-F238E27FC236}">
                <a16:creationId xmlns:a16="http://schemas.microsoft.com/office/drawing/2014/main" id="{2D609335-E5F0-4327-AAC4-9E2B9D675771}"/>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96488" y="3063797"/>
            <a:ext cx="4333876" cy="237835"/>
          </a:xfrm>
          <a:prstGeom prst="rect">
            <a:avLst/>
          </a:prstGeom>
        </p:spPr>
      </p:pic>
      <p:grpSp>
        <p:nvGrpSpPr>
          <p:cNvPr id="9" name="组合 8">
            <a:extLst>
              <a:ext uri="{FF2B5EF4-FFF2-40B4-BE49-F238E27FC236}">
                <a16:creationId xmlns:a16="http://schemas.microsoft.com/office/drawing/2014/main" id="{5859642B-34C6-4CFA-BB74-42AB1459949E}"/>
              </a:ext>
            </a:extLst>
          </p:cNvPr>
          <p:cNvGrpSpPr/>
          <p:nvPr/>
        </p:nvGrpSpPr>
        <p:grpSpPr>
          <a:xfrm>
            <a:off x="2406013" y="2606597"/>
            <a:ext cx="4265294" cy="300082"/>
            <a:chOff x="3258820" y="3425182"/>
            <a:chExt cx="5687058" cy="400109"/>
          </a:xfrm>
        </p:grpSpPr>
        <p:sp>
          <p:nvSpPr>
            <p:cNvPr id="10" name="文本框 9">
              <a:extLst>
                <a:ext uri="{FF2B5EF4-FFF2-40B4-BE49-F238E27FC236}">
                  <a16:creationId xmlns:a16="http://schemas.microsoft.com/office/drawing/2014/main" id="{746ECF1A-A7BE-48EB-8A15-A3C6C13A5416}"/>
                </a:ext>
              </a:extLst>
            </p:cNvPr>
            <p:cNvSpPr txBox="1"/>
            <p:nvPr/>
          </p:nvSpPr>
          <p:spPr>
            <a:xfrm>
              <a:off x="4171949" y="3425182"/>
              <a:ext cx="3848100" cy="400109"/>
            </a:xfrm>
            <a:prstGeom prst="rect">
              <a:avLst/>
            </a:prstGeom>
            <a:noFill/>
          </p:spPr>
          <p:txBody>
            <a:bodyPr wrap="square">
              <a:spAutoFit/>
            </a:bodyPr>
            <a:lstStyle/>
            <a:p>
              <a:pPr algn="ctr"/>
              <a:r>
                <a:rPr lang="zh-CN" altLang="en-US" sz="1350" dirty="0">
                  <a:solidFill>
                    <a:srgbClr val="C00000"/>
                  </a:solidFill>
                  <a:latin typeface="+mn-ea"/>
                  <a:cs typeface="阿里巴巴普惠体" panose="00020600040101010101" pitchFamily="18" charset="-122"/>
                  <a:sym typeface="Arial" panose="020B0604020202020204" pitchFamily="34" charset="0"/>
                </a:rPr>
                <a:t>十五条“硬措施”护航安全生产</a:t>
              </a:r>
            </a:p>
          </p:txBody>
        </p:sp>
        <p:sp>
          <p:nvSpPr>
            <p:cNvPr id="11" name="矩形 10">
              <a:extLst>
                <a:ext uri="{FF2B5EF4-FFF2-40B4-BE49-F238E27FC236}">
                  <a16:creationId xmlns:a16="http://schemas.microsoft.com/office/drawing/2014/main" id="{72A058EA-E8FA-4B22-AC86-F8A65FA0136F}"/>
                </a:ext>
              </a:extLst>
            </p:cNvPr>
            <p:cNvSpPr/>
            <p:nvPr/>
          </p:nvSpPr>
          <p:spPr>
            <a:xfrm>
              <a:off x="4472938" y="3438225"/>
              <a:ext cx="3256280" cy="3421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sp>
          <p:nvSpPr>
            <p:cNvPr id="12" name="矩形 11">
              <a:extLst>
                <a:ext uri="{FF2B5EF4-FFF2-40B4-BE49-F238E27FC236}">
                  <a16:creationId xmlns:a16="http://schemas.microsoft.com/office/drawing/2014/main" id="{A66DDAF7-B76C-40FE-9080-ACA651B5CDCF}"/>
                </a:ext>
              </a:extLst>
            </p:cNvPr>
            <p:cNvSpPr/>
            <p:nvPr/>
          </p:nvSpPr>
          <p:spPr>
            <a:xfrm>
              <a:off x="3258820" y="3439371"/>
              <a:ext cx="1216660" cy="342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sp>
          <p:nvSpPr>
            <p:cNvPr id="13" name="矩形 12">
              <a:extLst>
                <a:ext uri="{FF2B5EF4-FFF2-40B4-BE49-F238E27FC236}">
                  <a16:creationId xmlns:a16="http://schemas.microsoft.com/office/drawing/2014/main" id="{4233B7CD-52DD-4A1F-9D46-E860B7F6748B}"/>
                </a:ext>
              </a:extLst>
            </p:cNvPr>
            <p:cNvSpPr/>
            <p:nvPr/>
          </p:nvSpPr>
          <p:spPr>
            <a:xfrm>
              <a:off x="7729218" y="3439371"/>
              <a:ext cx="1216660" cy="342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grpSp>
      <p:sp>
        <p:nvSpPr>
          <p:cNvPr id="14" name="文本框 13">
            <a:extLst>
              <a:ext uri="{FF2B5EF4-FFF2-40B4-BE49-F238E27FC236}">
                <a16:creationId xmlns:a16="http://schemas.microsoft.com/office/drawing/2014/main" id="{B28736B6-4A16-4965-B9EC-349E269BABD1}"/>
              </a:ext>
            </a:extLst>
          </p:cNvPr>
          <p:cNvSpPr txBox="1"/>
          <p:nvPr/>
        </p:nvSpPr>
        <p:spPr>
          <a:xfrm>
            <a:off x="2129793" y="1105933"/>
            <a:ext cx="4804407" cy="369332"/>
          </a:xfrm>
          <a:prstGeom prst="rect">
            <a:avLst/>
          </a:prstGeom>
          <a:noFill/>
        </p:spPr>
        <p:txBody>
          <a:bodyPr wrap="square">
            <a:spAutoFit/>
          </a:bodyPr>
          <a:lstStyle/>
          <a:p>
            <a:pPr algn="ctr"/>
            <a:r>
              <a:rPr lang="zh-CN" altLang="en-US" dirty="0">
                <a:solidFill>
                  <a:schemeClr val="accent1"/>
                </a:solidFill>
                <a:latin typeface="+mn-ea"/>
              </a:rPr>
              <a:t>加强安全生产工作防止和减少生产安全事故</a:t>
            </a:r>
          </a:p>
        </p:txBody>
      </p:sp>
      <p:sp>
        <p:nvSpPr>
          <p:cNvPr id="15" name="文本框 14">
            <a:extLst>
              <a:ext uri="{FF2B5EF4-FFF2-40B4-BE49-F238E27FC236}">
                <a16:creationId xmlns:a16="http://schemas.microsoft.com/office/drawing/2014/main" id="{205356C1-0ACC-483E-AB4E-0619D6CADB8D}"/>
              </a:ext>
            </a:extLst>
          </p:cNvPr>
          <p:cNvSpPr txBox="1"/>
          <p:nvPr/>
        </p:nvSpPr>
        <p:spPr>
          <a:xfrm>
            <a:off x="3251775" y="3417445"/>
            <a:ext cx="2615625" cy="276999"/>
          </a:xfrm>
          <a:prstGeom prst="rect">
            <a:avLst/>
          </a:prstGeom>
          <a:noFill/>
        </p:spPr>
        <p:txBody>
          <a:bodyPr wrap="square">
            <a:spAutoFit/>
          </a:bodyPr>
          <a:lstStyle/>
          <a:p>
            <a:pPr algn="dist"/>
            <a:r>
              <a:rPr lang="zh-CN" altLang="en-US" sz="1200" dirty="0">
                <a:solidFill>
                  <a:schemeClr val="accent1"/>
                </a:solidFill>
                <a:latin typeface="+mn-ea"/>
                <a:cs typeface="阿里巴巴普惠体 Light" panose="00020600040101010101" pitchFamily="18" charset="-122"/>
              </a:rPr>
              <a:t>演示完毕感谢您的观看</a:t>
            </a:r>
            <a:endParaRPr lang="en-US" altLang="zh-CN" sz="1200" dirty="0">
              <a:solidFill>
                <a:schemeClr val="accent1"/>
              </a:solidFill>
              <a:latin typeface="+mn-ea"/>
              <a:cs typeface="阿里巴巴普惠体 Light" panose="00020600040101010101" pitchFamily="18" charset="-122"/>
            </a:endParaRPr>
          </a:p>
        </p:txBody>
      </p:sp>
      <p:grpSp>
        <p:nvGrpSpPr>
          <p:cNvPr id="2" name="组合 1"/>
          <p:cNvGrpSpPr/>
          <p:nvPr/>
        </p:nvGrpSpPr>
        <p:grpSpPr>
          <a:xfrm flipH="1">
            <a:off x="304800" y="3409950"/>
            <a:ext cx="5228854" cy="1462207"/>
            <a:chOff x="2743200" y="3239500"/>
            <a:chExt cx="6528056" cy="1825518"/>
          </a:xfrm>
        </p:grpSpPr>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3239500"/>
              <a:ext cx="3175256" cy="1825518"/>
            </a:xfrm>
            <a:prstGeom prst="rect">
              <a:avLst/>
            </a:prstGeom>
          </p:spPr>
        </p:pic>
        <p:pic>
          <p:nvPicPr>
            <p:cNvPr id="17" name="图片 16"/>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46316" r="1"/>
            <a:stretch/>
          </p:blipFill>
          <p:spPr>
            <a:xfrm>
              <a:off x="2743200" y="3729420"/>
              <a:ext cx="3581400" cy="1204529"/>
            </a:xfrm>
            <a:prstGeom prst="rect">
              <a:avLst/>
            </a:prstGeom>
          </p:spPr>
        </p:pic>
      </p:grpSp>
      <p:pic>
        <p:nvPicPr>
          <p:cNvPr id="20" name="图片 19"/>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p:blipFill>
        <p:spPr>
          <a:xfrm>
            <a:off x="7467600" y="2491834"/>
            <a:ext cx="1447800" cy="2442116"/>
          </a:xfrm>
          <a:prstGeom prst="rect">
            <a:avLst/>
          </a:prstGeom>
        </p:spPr>
      </p:pic>
      <p:pic>
        <p:nvPicPr>
          <p:cNvPr id="21" name="图片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92" y="3807277"/>
            <a:ext cx="9144000" cy="1334388"/>
          </a:xfrm>
          <a:prstGeom prst="rect">
            <a:avLst/>
          </a:prstGeom>
        </p:spPr>
      </p:pic>
      <p:pic>
        <p:nvPicPr>
          <p:cNvPr id="22" name="图片 21"/>
          <p:cNvPicPr>
            <a:picLocks noChangeAspect="1"/>
          </p:cNvPicPr>
          <p:nvPr/>
        </p:nvPicPr>
        <p:blipFill rotWithShape="1">
          <a:blip r:embed="rId11" cstate="print">
            <a:extLst>
              <a:ext uri="{28A0092B-C50C-407E-A947-70E740481C1C}">
                <a14:useLocalDpi xmlns:a14="http://schemas.microsoft.com/office/drawing/2010/main" val="0"/>
              </a:ext>
            </a:extLst>
          </a:blip>
          <a:srcRect l="19158" b="52656"/>
          <a:stretch/>
        </p:blipFill>
        <p:spPr>
          <a:xfrm>
            <a:off x="-792" y="-4913"/>
            <a:ext cx="2665810" cy="1523445"/>
          </a:xfrm>
          <a:prstGeom prst="rect">
            <a:avLst/>
          </a:prstGeom>
        </p:spPr>
      </p:pic>
      <p:pic>
        <p:nvPicPr>
          <p:cNvPr id="3" name="图片 2"/>
          <p:cNvPicPr>
            <a:picLocks noChangeAspect="1"/>
          </p:cNvPicPr>
          <p:nvPr/>
        </p:nvPicPr>
        <p:blipFill rotWithShape="1">
          <a:blip r:embed="rId12" cstate="print">
            <a:extLst>
              <a:ext uri="{28A0092B-C50C-407E-A947-70E740481C1C}">
                <a14:useLocalDpi xmlns:a14="http://schemas.microsoft.com/office/drawing/2010/main" val="0"/>
              </a:ext>
            </a:extLst>
          </a:blip>
          <a:srcRect b="11483"/>
          <a:stretch/>
        </p:blipFill>
        <p:spPr>
          <a:xfrm>
            <a:off x="5562600" y="3158011"/>
            <a:ext cx="2819400" cy="1985489"/>
          </a:xfrm>
          <a:prstGeom prst="rect">
            <a:avLst/>
          </a:prstGeom>
        </p:spPr>
      </p:pic>
      <p:pic>
        <p:nvPicPr>
          <p:cNvPr id="4" name="图片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8121" y="3311036"/>
            <a:ext cx="1877992" cy="1679438"/>
          </a:xfrm>
          <a:prstGeom prst="rect">
            <a:avLst/>
          </a:prstGeom>
        </p:spPr>
      </p:pic>
    </p:spTree>
    <p:extLst>
      <p:ext uri="{BB962C8B-B14F-4D97-AF65-F5344CB8AC3E}">
        <p14:creationId xmlns:p14="http://schemas.microsoft.com/office/powerpoint/2010/main" val="2868054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C1FD8751-FD42-440F-ADCF-73CD1A5B4CE8}"/>
              </a:ext>
            </a:extLst>
          </p:cNvPr>
          <p:cNvGrpSpPr/>
          <p:nvPr/>
        </p:nvGrpSpPr>
        <p:grpSpPr>
          <a:xfrm>
            <a:off x="771526" y="1733550"/>
            <a:ext cx="3623495" cy="335444"/>
            <a:chOff x="1028701" y="1305341"/>
            <a:chExt cx="4831326" cy="447259"/>
          </a:xfrm>
        </p:grpSpPr>
        <p:sp>
          <p:nvSpPr>
            <p:cNvPr id="4" name="矩形 3">
              <a:extLst>
                <a:ext uri="{FF2B5EF4-FFF2-40B4-BE49-F238E27FC236}">
                  <a16:creationId xmlns:a16="http://schemas.microsoft.com/office/drawing/2014/main" id="{8A078C1E-2CA4-4295-9BC5-FFD075C5543B}"/>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严格落实地方党委安全生产责任</a:t>
              </a:r>
              <a:endParaRPr lang="zh-CN" altLang="en-US" sz="1200" dirty="0"/>
            </a:p>
          </p:txBody>
        </p:sp>
        <p:sp>
          <p:nvSpPr>
            <p:cNvPr id="5" name="矩形 4">
              <a:extLst>
                <a:ext uri="{FF2B5EF4-FFF2-40B4-BE49-F238E27FC236}">
                  <a16:creationId xmlns:a16="http://schemas.microsoft.com/office/drawing/2014/main" id="{AE60D385-F7A6-40DD-B36A-27FC1A1A7F9A}"/>
                </a:ext>
              </a:extLst>
            </p:cNvPr>
            <p:cNvSpPr/>
            <p:nvPr/>
          </p:nvSpPr>
          <p:spPr>
            <a:xfrm>
              <a:off x="1028701" y="1305341"/>
              <a:ext cx="1231899" cy="447259"/>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第一条</a:t>
              </a:r>
              <a:endParaRPr lang="zh-CN" altLang="en-US" sz="1200" dirty="0">
                <a:solidFill>
                  <a:schemeClr val="bg1"/>
                </a:solidFill>
              </a:endParaRPr>
            </a:p>
          </p:txBody>
        </p:sp>
      </p:grpSp>
      <p:grpSp>
        <p:nvGrpSpPr>
          <p:cNvPr id="9" name="组合 8">
            <a:extLst>
              <a:ext uri="{FF2B5EF4-FFF2-40B4-BE49-F238E27FC236}">
                <a16:creationId xmlns:a16="http://schemas.microsoft.com/office/drawing/2014/main" id="{75876034-6C51-4BAD-9811-0BD07766E39F}"/>
              </a:ext>
            </a:extLst>
          </p:cNvPr>
          <p:cNvGrpSpPr/>
          <p:nvPr/>
        </p:nvGrpSpPr>
        <p:grpSpPr>
          <a:xfrm>
            <a:off x="771526" y="2247900"/>
            <a:ext cx="3623495" cy="335444"/>
            <a:chOff x="1028701" y="1305341"/>
            <a:chExt cx="4831326" cy="447259"/>
          </a:xfrm>
        </p:grpSpPr>
        <p:sp>
          <p:nvSpPr>
            <p:cNvPr id="10" name="矩形 9">
              <a:extLst>
                <a:ext uri="{FF2B5EF4-FFF2-40B4-BE49-F238E27FC236}">
                  <a16:creationId xmlns:a16="http://schemas.microsoft.com/office/drawing/2014/main" id="{C8B328CB-270A-469E-8915-67DBAA4AD50C}"/>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严格落实各级政府安全生产责任</a:t>
              </a:r>
              <a:endParaRPr lang="zh-CN" altLang="en-US" sz="1200" dirty="0"/>
            </a:p>
          </p:txBody>
        </p:sp>
        <p:sp>
          <p:nvSpPr>
            <p:cNvPr id="11" name="矩形 10">
              <a:extLst>
                <a:ext uri="{FF2B5EF4-FFF2-40B4-BE49-F238E27FC236}">
                  <a16:creationId xmlns:a16="http://schemas.microsoft.com/office/drawing/2014/main" id="{8DAB6147-1CC4-435B-8664-98909F5FB6F5}"/>
                </a:ext>
              </a:extLst>
            </p:cNvPr>
            <p:cNvSpPr/>
            <p:nvPr/>
          </p:nvSpPr>
          <p:spPr>
            <a:xfrm>
              <a:off x="1028701" y="1305341"/>
              <a:ext cx="1231899" cy="447259"/>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第二条</a:t>
              </a:r>
              <a:endParaRPr lang="zh-CN" altLang="en-US" sz="1200" dirty="0">
                <a:solidFill>
                  <a:schemeClr val="bg1"/>
                </a:solidFill>
              </a:endParaRPr>
            </a:p>
          </p:txBody>
        </p:sp>
      </p:grpSp>
      <p:grpSp>
        <p:nvGrpSpPr>
          <p:cNvPr id="12" name="组合 11">
            <a:extLst>
              <a:ext uri="{FF2B5EF4-FFF2-40B4-BE49-F238E27FC236}">
                <a16:creationId xmlns:a16="http://schemas.microsoft.com/office/drawing/2014/main" id="{01952259-ED1D-442A-A91C-7127D1713F0D}"/>
              </a:ext>
            </a:extLst>
          </p:cNvPr>
          <p:cNvGrpSpPr/>
          <p:nvPr/>
        </p:nvGrpSpPr>
        <p:grpSpPr>
          <a:xfrm>
            <a:off x="771526" y="2747963"/>
            <a:ext cx="3623495" cy="335444"/>
            <a:chOff x="1028701" y="1305341"/>
            <a:chExt cx="4831326" cy="447259"/>
          </a:xfrm>
        </p:grpSpPr>
        <p:sp>
          <p:nvSpPr>
            <p:cNvPr id="13" name="矩形 12">
              <a:extLst>
                <a:ext uri="{FF2B5EF4-FFF2-40B4-BE49-F238E27FC236}">
                  <a16:creationId xmlns:a16="http://schemas.microsoft.com/office/drawing/2014/main" id="{9D580480-1834-42E9-A07B-CE730A1C157C}"/>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严格落实部门安全生产责任</a:t>
              </a:r>
              <a:endParaRPr lang="zh-CN" altLang="en-US" sz="1200" dirty="0"/>
            </a:p>
          </p:txBody>
        </p:sp>
        <p:sp>
          <p:nvSpPr>
            <p:cNvPr id="14" name="矩形 13">
              <a:extLst>
                <a:ext uri="{FF2B5EF4-FFF2-40B4-BE49-F238E27FC236}">
                  <a16:creationId xmlns:a16="http://schemas.microsoft.com/office/drawing/2014/main" id="{9C83FD61-43B5-4225-AF70-F5854D785BA9}"/>
                </a:ext>
              </a:extLst>
            </p:cNvPr>
            <p:cNvSpPr/>
            <p:nvPr/>
          </p:nvSpPr>
          <p:spPr>
            <a:xfrm>
              <a:off x="1028701" y="1305341"/>
              <a:ext cx="1231899" cy="447259"/>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第三条</a:t>
              </a:r>
              <a:endParaRPr lang="zh-CN" altLang="en-US" sz="1200" dirty="0">
                <a:solidFill>
                  <a:schemeClr val="bg1"/>
                </a:solidFill>
              </a:endParaRPr>
            </a:p>
          </p:txBody>
        </p:sp>
      </p:grpSp>
      <p:grpSp>
        <p:nvGrpSpPr>
          <p:cNvPr id="15" name="组合 14">
            <a:extLst>
              <a:ext uri="{FF2B5EF4-FFF2-40B4-BE49-F238E27FC236}">
                <a16:creationId xmlns:a16="http://schemas.microsoft.com/office/drawing/2014/main" id="{43CA9DA3-37D1-4080-90E3-91CAABA92609}"/>
              </a:ext>
            </a:extLst>
          </p:cNvPr>
          <p:cNvGrpSpPr/>
          <p:nvPr/>
        </p:nvGrpSpPr>
        <p:grpSpPr>
          <a:xfrm>
            <a:off x="771526" y="3241194"/>
            <a:ext cx="3623495" cy="335444"/>
            <a:chOff x="1028701" y="1305341"/>
            <a:chExt cx="4831326" cy="447259"/>
          </a:xfrm>
        </p:grpSpPr>
        <p:sp>
          <p:nvSpPr>
            <p:cNvPr id="16" name="矩形 15">
              <a:extLst>
                <a:ext uri="{FF2B5EF4-FFF2-40B4-BE49-F238E27FC236}">
                  <a16:creationId xmlns:a16="http://schemas.microsoft.com/office/drawing/2014/main" id="{8C19120F-779B-4D46-B796-B5897B538D62}"/>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严肃追究领导责任和监管责任</a:t>
              </a:r>
              <a:endParaRPr lang="zh-CN" altLang="en-US" sz="1200" dirty="0"/>
            </a:p>
          </p:txBody>
        </p:sp>
        <p:sp>
          <p:nvSpPr>
            <p:cNvPr id="17" name="矩形 16">
              <a:extLst>
                <a:ext uri="{FF2B5EF4-FFF2-40B4-BE49-F238E27FC236}">
                  <a16:creationId xmlns:a16="http://schemas.microsoft.com/office/drawing/2014/main" id="{2AC5FBEB-3CBA-4D4D-A029-C7124EF687FD}"/>
                </a:ext>
              </a:extLst>
            </p:cNvPr>
            <p:cNvSpPr/>
            <p:nvPr/>
          </p:nvSpPr>
          <p:spPr>
            <a:xfrm>
              <a:off x="1028701" y="1305341"/>
              <a:ext cx="1231899" cy="447259"/>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第四条</a:t>
              </a:r>
              <a:endParaRPr lang="zh-CN" altLang="en-US" sz="1200" dirty="0">
                <a:solidFill>
                  <a:schemeClr val="bg1"/>
                </a:solidFill>
              </a:endParaRPr>
            </a:p>
          </p:txBody>
        </p:sp>
      </p:grpSp>
      <p:grpSp>
        <p:nvGrpSpPr>
          <p:cNvPr id="18" name="组合 17">
            <a:extLst>
              <a:ext uri="{FF2B5EF4-FFF2-40B4-BE49-F238E27FC236}">
                <a16:creationId xmlns:a16="http://schemas.microsoft.com/office/drawing/2014/main" id="{D6086D5F-215C-4DB1-942E-13F6F519E8EF}"/>
              </a:ext>
            </a:extLst>
          </p:cNvPr>
          <p:cNvGrpSpPr/>
          <p:nvPr/>
        </p:nvGrpSpPr>
        <p:grpSpPr>
          <a:xfrm>
            <a:off x="771526" y="3755544"/>
            <a:ext cx="3623495" cy="335444"/>
            <a:chOff x="1028701" y="1305341"/>
            <a:chExt cx="4831326" cy="447259"/>
          </a:xfrm>
        </p:grpSpPr>
        <p:sp>
          <p:nvSpPr>
            <p:cNvPr id="19" name="矩形 18">
              <a:extLst>
                <a:ext uri="{FF2B5EF4-FFF2-40B4-BE49-F238E27FC236}">
                  <a16:creationId xmlns:a16="http://schemas.microsoft.com/office/drawing/2014/main" id="{77783426-9F96-4F59-BE64-46F67BA6F679}"/>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严格落实企业主要负责人责任</a:t>
              </a:r>
              <a:endParaRPr lang="zh-CN" altLang="en-US" sz="1200" dirty="0"/>
            </a:p>
          </p:txBody>
        </p:sp>
        <p:sp>
          <p:nvSpPr>
            <p:cNvPr id="20" name="矩形 19">
              <a:extLst>
                <a:ext uri="{FF2B5EF4-FFF2-40B4-BE49-F238E27FC236}">
                  <a16:creationId xmlns:a16="http://schemas.microsoft.com/office/drawing/2014/main" id="{E376F137-445B-4352-836F-8957A92BFE59}"/>
                </a:ext>
              </a:extLst>
            </p:cNvPr>
            <p:cNvSpPr/>
            <p:nvPr/>
          </p:nvSpPr>
          <p:spPr>
            <a:xfrm>
              <a:off x="1028701" y="1305341"/>
              <a:ext cx="1231899" cy="447259"/>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第五条</a:t>
              </a:r>
              <a:endParaRPr lang="zh-CN" altLang="en-US" sz="1200" dirty="0">
                <a:solidFill>
                  <a:schemeClr val="bg1"/>
                </a:solidFill>
              </a:endParaRPr>
            </a:p>
          </p:txBody>
        </p:sp>
      </p:grpSp>
      <p:grpSp>
        <p:nvGrpSpPr>
          <p:cNvPr id="21" name="组合 20">
            <a:extLst>
              <a:ext uri="{FF2B5EF4-FFF2-40B4-BE49-F238E27FC236}">
                <a16:creationId xmlns:a16="http://schemas.microsoft.com/office/drawing/2014/main" id="{C2CB0D8B-DC3A-4D87-84A0-93228C6CA695}"/>
              </a:ext>
            </a:extLst>
          </p:cNvPr>
          <p:cNvGrpSpPr/>
          <p:nvPr/>
        </p:nvGrpSpPr>
        <p:grpSpPr>
          <a:xfrm>
            <a:off x="4772026" y="1733550"/>
            <a:ext cx="3623495" cy="335444"/>
            <a:chOff x="1028701" y="1305341"/>
            <a:chExt cx="4831326" cy="447259"/>
          </a:xfrm>
        </p:grpSpPr>
        <p:sp>
          <p:nvSpPr>
            <p:cNvPr id="22" name="矩形 21">
              <a:extLst>
                <a:ext uri="{FF2B5EF4-FFF2-40B4-BE49-F238E27FC236}">
                  <a16:creationId xmlns:a16="http://schemas.microsoft.com/office/drawing/2014/main" id="{F4555982-EFCD-4075-A159-D9C863151078}"/>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立即深入扎实开展安全生产大检查</a:t>
              </a:r>
              <a:endParaRPr lang="zh-CN" altLang="en-US" sz="1200" dirty="0"/>
            </a:p>
          </p:txBody>
        </p:sp>
        <p:sp>
          <p:nvSpPr>
            <p:cNvPr id="23" name="矩形 22">
              <a:extLst>
                <a:ext uri="{FF2B5EF4-FFF2-40B4-BE49-F238E27FC236}">
                  <a16:creationId xmlns:a16="http://schemas.microsoft.com/office/drawing/2014/main" id="{765613FC-1D9A-418F-BA7D-D2FF4F8E6F54}"/>
                </a:ext>
              </a:extLst>
            </p:cNvPr>
            <p:cNvSpPr/>
            <p:nvPr/>
          </p:nvSpPr>
          <p:spPr>
            <a:xfrm>
              <a:off x="1028701" y="1305341"/>
              <a:ext cx="1231899" cy="447259"/>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第六条</a:t>
              </a:r>
              <a:endParaRPr lang="zh-CN" altLang="en-US" sz="1200" dirty="0">
                <a:solidFill>
                  <a:schemeClr val="bg1"/>
                </a:solidFill>
              </a:endParaRPr>
            </a:p>
          </p:txBody>
        </p:sp>
      </p:grpSp>
      <p:grpSp>
        <p:nvGrpSpPr>
          <p:cNvPr id="27" name="组合 26">
            <a:extLst>
              <a:ext uri="{FF2B5EF4-FFF2-40B4-BE49-F238E27FC236}">
                <a16:creationId xmlns:a16="http://schemas.microsoft.com/office/drawing/2014/main" id="{221F4451-4D91-40C9-B1EF-D13ADD48689C}"/>
              </a:ext>
            </a:extLst>
          </p:cNvPr>
          <p:cNvGrpSpPr/>
          <p:nvPr/>
        </p:nvGrpSpPr>
        <p:grpSpPr>
          <a:xfrm>
            <a:off x="4772026" y="2247900"/>
            <a:ext cx="3623495" cy="335444"/>
            <a:chOff x="1028701" y="1305341"/>
            <a:chExt cx="4831326" cy="447259"/>
          </a:xfrm>
        </p:grpSpPr>
        <p:sp>
          <p:nvSpPr>
            <p:cNvPr id="28" name="矩形 27">
              <a:extLst>
                <a:ext uri="{FF2B5EF4-FFF2-40B4-BE49-F238E27FC236}">
                  <a16:creationId xmlns:a16="http://schemas.microsoft.com/office/drawing/2014/main" id="{69F97715-FE60-4083-A388-AB542F402454}"/>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牢牢守住项目审批安全底线</a:t>
              </a:r>
              <a:endParaRPr lang="zh-CN" altLang="en-US" sz="1200" dirty="0"/>
            </a:p>
          </p:txBody>
        </p:sp>
        <p:sp>
          <p:nvSpPr>
            <p:cNvPr id="29" name="矩形 28">
              <a:extLst>
                <a:ext uri="{FF2B5EF4-FFF2-40B4-BE49-F238E27FC236}">
                  <a16:creationId xmlns:a16="http://schemas.microsoft.com/office/drawing/2014/main" id="{0B9C2890-BFE0-4EE3-A394-43D91866F0AF}"/>
                </a:ext>
              </a:extLst>
            </p:cNvPr>
            <p:cNvSpPr/>
            <p:nvPr/>
          </p:nvSpPr>
          <p:spPr>
            <a:xfrm>
              <a:off x="1028701" y="1305341"/>
              <a:ext cx="1231899" cy="447259"/>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第七条</a:t>
              </a:r>
              <a:endParaRPr lang="zh-CN" altLang="en-US" sz="1200" dirty="0">
                <a:solidFill>
                  <a:schemeClr val="bg1"/>
                </a:solidFill>
              </a:endParaRPr>
            </a:p>
          </p:txBody>
        </p:sp>
      </p:grpSp>
      <p:grpSp>
        <p:nvGrpSpPr>
          <p:cNvPr id="30" name="组合 29">
            <a:extLst>
              <a:ext uri="{FF2B5EF4-FFF2-40B4-BE49-F238E27FC236}">
                <a16:creationId xmlns:a16="http://schemas.microsoft.com/office/drawing/2014/main" id="{866B6818-BF07-422F-9711-DE609FA6B24B}"/>
              </a:ext>
            </a:extLst>
          </p:cNvPr>
          <p:cNvGrpSpPr/>
          <p:nvPr/>
        </p:nvGrpSpPr>
        <p:grpSpPr>
          <a:xfrm>
            <a:off x="4772026" y="2747963"/>
            <a:ext cx="3623495" cy="335444"/>
            <a:chOff x="1028701" y="1305341"/>
            <a:chExt cx="4831326" cy="447259"/>
          </a:xfrm>
        </p:grpSpPr>
        <p:sp>
          <p:nvSpPr>
            <p:cNvPr id="31" name="矩形 30">
              <a:extLst>
                <a:ext uri="{FF2B5EF4-FFF2-40B4-BE49-F238E27FC236}">
                  <a16:creationId xmlns:a16="http://schemas.microsoft.com/office/drawing/2014/main" id="{9CF8E7D1-7DD3-4467-B61F-11BEBA25D0EC}"/>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严厉查处违法分包转包挂靠资质行为</a:t>
              </a:r>
              <a:endParaRPr lang="zh-CN" altLang="en-US" sz="1200" dirty="0"/>
            </a:p>
          </p:txBody>
        </p:sp>
        <p:sp>
          <p:nvSpPr>
            <p:cNvPr id="32" name="矩形 31">
              <a:extLst>
                <a:ext uri="{FF2B5EF4-FFF2-40B4-BE49-F238E27FC236}">
                  <a16:creationId xmlns:a16="http://schemas.microsoft.com/office/drawing/2014/main" id="{25D19363-A4FF-4FBD-AEB2-52C32C39885B}"/>
                </a:ext>
              </a:extLst>
            </p:cNvPr>
            <p:cNvSpPr/>
            <p:nvPr/>
          </p:nvSpPr>
          <p:spPr>
            <a:xfrm>
              <a:off x="1028701" y="1305341"/>
              <a:ext cx="1231899" cy="447259"/>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第八条</a:t>
              </a:r>
              <a:endParaRPr lang="zh-CN" altLang="en-US" sz="1200" dirty="0">
                <a:solidFill>
                  <a:schemeClr val="bg1"/>
                </a:solidFill>
              </a:endParaRPr>
            </a:p>
          </p:txBody>
        </p:sp>
      </p:grpSp>
      <p:grpSp>
        <p:nvGrpSpPr>
          <p:cNvPr id="33" name="组合 32">
            <a:extLst>
              <a:ext uri="{FF2B5EF4-FFF2-40B4-BE49-F238E27FC236}">
                <a16:creationId xmlns:a16="http://schemas.microsoft.com/office/drawing/2014/main" id="{BC94E5E9-255D-4A90-9FB0-ABF641969ED0}"/>
              </a:ext>
            </a:extLst>
          </p:cNvPr>
          <p:cNvGrpSpPr/>
          <p:nvPr/>
        </p:nvGrpSpPr>
        <p:grpSpPr>
          <a:xfrm>
            <a:off x="4772026" y="3241194"/>
            <a:ext cx="3623495" cy="335444"/>
            <a:chOff x="1028701" y="1305341"/>
            <a:chExt cx="4831326" cy="447259"/>
          </a:xfrm>
        </p:grpSpPr>
        <p:sp>
          <p:nvSpPr>
            <p:cNvPr id="34" name="矩形 33">
              <a:extLst>
                <a:ext uri="{FF2B5EF4-FFF2-40B4-BE49-F238E27FC236}">
                  <a16:creationId xmlns:a16="http://schemas.microsoft.com/office/drawing/2014/main" id="{DEEA5FD8-CBE5-4AFB-90DD-1C3B3A60F80B}"/>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切实加强劳务派遣灵活用工安全管理</a:t>
              </a:r>
              <a:endParaRPr lang="zh-CN" altLang="en-US" sz="1200" dirty="0"/>
            </a:p>
          </p:txBody>
        </p:sp>
        <p:sp>
          <p:nvSpPr>
            <p:cNvPr id="35" name="矩形 34">
              <a:extLst>
                <a:ext uri="{FF2B5EF4-FFF2-40B4-BE49-F238E27FC236}">
                  <a16:creationId xmlns:a16="http://schemas.microsoft.com/office/drawing/2014/main" id="{B02EA14B-397A-4DD8-87BA-7C62E8B89BA8}"/>
                </a:ext>
              </a:extLst>
            </p:cNvPr>
            <p:cNvSpPr/>
            <p:nvPr/>
          </p:nvSpPr>
          <p:spPr>
            <a:xfrm>
              <a:off x="1028701" y="1305341"/>
              <a:ext cx="1231899" cy="447259"/>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第九条</a:t>
              </a:r>
              <a:endParaRPr lang="zh-CN" altLang="en-US" sz="1200" dirty="0">
                <a:solidFill>
                  <a:schemeClr val="bg1"/>
                </a:solidFill>
              </a:endParaRPr>
            </a:p>
          </p:txBody>
        </p:sp>
      </p:grpSp>
      <p:grpSp>
        <p:nvGrpSpPr>
          <p:cNvPr id="36" name="组合 35">
            <a:extLst>
              <a:ext uri="{FF2B5EF4-FFF2-40B4-BE49-F238E27FC236}">
                <a16:creationId xmlns:a16="http://schemas.microsoft.com/office/drawing/2014/main" id="{7B7447D6-19DD-4088-BD2E-06E85E3CDFC8}"/>
              </a:ext>
            </a:extLst>
          </p:cNvPr>
          <p:cNvGrpSpPr/>
          <p:nvPr/>
        </p:nvGrpSpPr>
        <p:grpSpPr>
          <a:xfrm>
            <a:off x="4772026" y="3755544"/>
            <a:ext cx="3623495" cy="335444"/>
            <a:chOff x="1028701" y="1305341"/>
            <a:chExt cx="4831326" cy="447259"/>
          </a:xfrm>
        </p:grpSpPr>
        <p:sp>
          <p:nvSpPr>
            <p:cNvPr id="37" name="矩形 36">
              <a:extLst>
                <a:ext uri="{FF2B5EF4-FFF2-40B4-BE49-F238E27FC236}">
                  <a16:creationId xmlns:a16="http://schemas.microsoft.com/office/drawing/2014/main" id="{CF81BE63-1CA6-4C12-ABB7-E4CAB3678A41}"/>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重拳出击开展打非治违</a:t>
              </a:r>
              <a:endParaRPr lang="zh-CN" altLang="en-US" sz="1200" dirty="0"/>
            </a:p>
          </p:txBody>
        </p:sp>
        <p:sp>
          <p:nvSpPr>
            <p:cNvPr id="38" name="矩形 37">
              <a:extLst>
                <a:ext uri="{FF2B5EF4-FFF2-40B4-BE49-F238E27FC236}">
                  <a16:creationId xmlns:a16="http://schemas.microsoft.com/office/drawing/2014/main" id="{09FC3E57-64B1-40C6-BC5F-86A0644C3C36}"/>
                </a:ext>
              </a:extLst>
            </p:cNvPr>
            <p:cNvSpPr/>
            <p:nvPr/>
          </p:nvSpPr>
          <p:spPr>
            <a:xfrm>
              <a:off x="1028701" y="1305341"/>
              <a:ext cx="1231899" cy="447259"/>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第十条</a:t>
              </a:r>
              <a:endParaRPr lang="zh-CN" altLang="en-US" sz="1200" dirty="0">
                <a:solidFill>
                  <a:schemeClr val="bg1"/>
                </a:solidFill>
              </a:endParaRPr>
            </a:p>
          </p:txBody>
        </p:sp>
      </p:grpSp>
    </p:spTree>
    <p:extLst>
      <p:ext uri="{BB962C8B-B14F-4D97-AF65-F5344CB8AC3E}">
        <p14:creationId xmlns:p14="http://schemas.microsoft.com/office/powerpoint/2010/main" val="35972402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C1FD8751-FD42-440F-ADCF-73CD1A5B4CE8}"/>
              </a:ext>
            </a:extLst>
          </p:cNvPr>
          <p:cNvGrpSpPr/>
          <p:nvPr/>
        </p:nvGrpSpPr>
        <p:grpSpPr>
          <a:xfrm>
            <a:off x="762000" y="1809750"/>
            <a:ext cx="5407745" cy="335444"/>
            <a:chOff x="1028701" y="1305341"/>
            <a:chExt cx="7210326" cy="447259"/>
          </a:xfrm>
        </p:grpSpPr>
        <p:sp>
          <p:nvSpPr>
            <p:cNvPr id="4" name="矩形 3">
              <a:extLst>
                <a:ext uri="{FF2B5EF4-FFF2-40B4-BE49-F238E27FC236}">
                  <a16:creationId xmlns:a16="http://schemas.microsoft.com/office/drawing/2014/main" id="{8A078C1E-2CA4-4295-9BC5-FFD075C5543B}"/>
                </a:ext>
              </a:extLst>
            </p:cNvPr>
            <p:cNvSpPr/>
            <p:nvPr/>
          </p:nvSpPr>
          <p:spPr>
            <a:xfrm>
              <a:off x="2260601" y="1305341"/>
              <a:ext cx="5978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坚决整治执法检查”宽““松”“软”问题</a:t>
              </a:r>
              <a:endParaRPr lang="zh-CN" altLang="en-US" sz="1200" dirty="0"/>
            </a:p>
          </p:txBody>
        </p:sp>
        <p:sp>
          <p:nvSpPr>
            <p:cNvPr id="5" name="矩形 4">
              <a:extLst>
                <a:ext uri="{FF2B5EF4-FFF2-40B4-BE49-F238E27FC236}">
                  <a16:creationId xmlns:a16="http://schemas.microsoft.com/office/drawing/2014/main" id="{AE60D385-F7A6-40DD-B36A-27FC1A1A7F9A}"/>
                </a:ext>
              </a:extLst>
            </p:cNvPr>
            <p:cNvSpPr/>
            <p:nvPr/>
          </p:nvSpPr>
          <p:spPr>
            <a:xfrm>
              <a:off x="1028701" y="1305341"/>
              <a:ext cx="1231899" cy="447259"/>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第十一条</a:t>
              </a:r>
              <a:endParaRPr lang="zh-CN" altLang="en-US" sz="1200" dirty="0">
                <a:solidFill>
                  <a:schemeClr val="bg1"/>
                </a:solidFill>
              </a:endParaRPr>
            </a:p>
          </p:txBody>
        </p:sp>
      </p:grpSp>
      <p:grpSp>
        <p:nvGrpSpPr>
          <p:cNvPr id="9" name="组合 8">
            <a:extLst>
              <a:ext uri="{FF2B5EF4-FFF2-40B4-BE49-F238E27FC236}">
                <a16:creationId xmlns:a16="http://schemas.microsoft.com/office/drawing/2014/main" id="{75876034-6C51-4BAD-9811-0BD07766E39F}"/>
              </a:ext>
            </a:extLst>
          </p:cNvPr>
          <p:cNvGrpSpPr/>
          <p:nvPr/>
        </p:nvGrpSpPr>
        <p:grpSpPr>
          <a:xfrm>
            <a:off x="762000" y="2324100"/>
            <a:ext cx="5407743" cy="335444"/>
            <a:chOff x="1028701" y="1305341"/>
            <a:chExt cx="7210324" cy="447259"/>
          </a:xfrm>
        </p:grpSpPr>
        <p:sp>
          <p:nvSpPr>
            <p:cNvPr id="10" name="矩形 9">
              <a:extLst>
                <a:ext uri="{FF2B5EF4-FFF2-40B4-BE49-F238E27FC236}">
                  <a16:creationId xmlns:a16="http://schemas.microsoft.com/office/drawing/2014/main" id="{C8B328CB-270A-469E-8915-67DBAA4AD50C}"/>
                </a:ext>
              </a:extLst>
            </p:cNvPr>
            <p:cNvSpPr/>
            <p:nvPr/>
          </p:nvSpPr>
          <p:spPr>
            <a:xfrm>
              <a:off x="2260600" y="1305341"/>
              <a:ext cx="5978425"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加强安全生产监管执法队伍建设</a:t>
              </a:r>
              <a:endParaRPr lang="zh-CN" altLang="en-US" sz="1200" dirty="0"/>
            </a:p>
          </p:txBody>
        </p:sp>
        <p:sp>
          <p:nvSpPr>
            <p:cNvPr id="11" name="矩形 10">
              <a:extLst>
                <a:ext uri="{FF2B5EF4-FFF2-40B4-BE49-F238E27FC236}">
                  <a16:creationId xmlns:a16="http://schemas.microsoft.com/office/drawing/2014/main" id="{8DAB6147-1CC4-435B-8664-98909F5FB6F5}"/>
                </a:ext>
              </a:extLst>
            </p:cNvPr>
            <p:cNvSpPr/>
            <p:nvPr/>
          </p:nvSpPr>
          <p:spPr>
            <a:xfrm>
              <a:off x="1028701" y="1305341"/>
              <a:ext cx="1231899" cy="447259"/>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第十二条</a:t>
              </a:r>
              <a:endParaRPr lang="zh-CN" altLang="en-US" sz="1200" dirty="0">
                <a:solidFill>
                  <a:schemeClr val="bg1"/>
                </a:solidFill>
              </a:endParaRPr>
            </a:p>
          </p:txBody>
        </p:sp>
      </p:grpSp>
      <p:grpSp>
        <p:nvGrpSpPr>
          <p:cNvPr id="12" name="组合 11">
            <a:extLst>
              <a:ext uri="{FF2B5EF4-FFF2-40B4-BE49-F238E27FC236}">
                <a16:creationId xmlns:a16="http://schemas.microsoft.com/office/drawing/2014/main" id="{01952259-ED1D-442A-A91C-7127D1713F0D}"/>
              </a:ext>
            </a:extLst>
          </p:cNvPr>
          <p:cNvGrpSpPr/>
          <p:nvPr/>
        </p:nvGrpSpPr>
        <p:grpSpPr>
          <a:xfrm>
            <a:off x="762000" y="2824163"/>
            <a:ext cx="5407743" cy="335444"/>
            <a:chOff x="1028701" y="1305341"/>
            <a:chExt cx="7210324" cy="447259"/>
          </a:xfrm>
        </p:grpSpPr>
        <p:sp>
          <p:nvSpPr>
            <p:cNvPr id="13" name="矩形 12">
              <a:extLst>
                <a:ext uri="{FF2B5EF4-FFF2-40B4-BE49-F238E27FC236}">
                  <a16:creationId xmlns:a16="http://schemas.microsoft.com/office/drawing/2014/main" id="{9D580480-1834-42E9-A07B-CE730A1C157C}"/>
                </a:ext>
              </a:extLst>
            </p:cNvPr>
            <p:cNvSpPr/>
            <p:nvPr/>
          </p:nvSpPr>
          <p:spPr>
            <a:xfrm>
              <a:off x="2260601" y="1305341"/>
              <a:ext cx="5978424"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重奖激励安全生产举报</a:t>
              </a:r>
              <a:endParaRPr lang="zh-CN" altLang="en-US" sz="1200" dirty="0"/>
            </a:p>
          </p:txBody>
        </p:sp>
        <p:sp>
          <p:nvSpPr>
            <p:cNvPr id="14" name="矩形 13">
              <a:extLst>
                <a:ext uri="{FF2B5EF4-FFF2-40B4-BE49-F238E27FC236}">
                  <a16:creationId xmlns:a16="http://schemas.microsoft.com/office/drawing/2014/main" id="{9C83FD61-43B5-4225-AF70-F5854D785BA9}"/>
                </a:ext>
              </a:extLst>
            </p:cNvPr>
            <p:cNvSpPr/>
            <p:nvPr/>
          </p:nvSpPr>
          <p:spPr>
            <a:xfrm>
              <a:off x="1028701" y="1305341"/>
              <a:ext cx="1231899" cy="447259"/>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第十三条</a:t>
              </a:r>
              <a:endParaRPr lang="zh-CN" altLang="en-US" sz="1200" dirty="0">
                <a:solidFill>
                  <a:schemeClr val="bg1"/>
                </a:solidFill>
              </a:endParaRPr>
            </a:p>
          </p:txBody>
        </p:sp>
      </p:grpSp>
      <p:grpSp>
        <p:nvGrpSpPr>
          <p:cNvPr id="15" name="组合 14">
            <a:extLst>
              <a:ext uri="{FF2B5EF4-FFF2-40B4-BE49-F238E27FC236}">
                <a16:creationId xmlns:a16="http://schemas.microsoft.com/office/drawing/2014/main" id="{43CA9DA3-37D1-4080-90E3-91CAABA92609}"/>
              </a:ext>
            </a:extLst>
          </p:cNvPr>
          <p:cNvGrpSpPr/>
          <p:nvPr/>
        </p:nvGrpSpPr>
        <p:grpSpPr>
          <a:xfrm>
            <a:off x="762000" y="3317394"/>
            <a:ext cx="5407742" cy="335444"/>
            <a:chOff x="1028701" y="1305341"/>
            <a:chExt cx="7210322" cy="447259"/>
          </a:xfrm>
        </p:grpSpPr>
        <p:sp>
          <p:nvSpPr>
            <p:cNvPr id="16" name="矩形 15">
              <a:extLst>
                <a:ext uri="{FF2B5EF4-FFF2-40B4-BE49-F238E27FC236}">
                  <a16:creationId xmlns:a16="http://schemas.microsoft.com/office/drawing/2014/main" id="{8C19120F-779B-4D46-B796-B5897B538D62}"/>
                </a:ext>
              </a:extLst>
            </p:cNvPr>
            <p:cNvSpPr/>
            <p:nvPr/>
          </p:nvSpPr>
          <p:spPr>
            <a:xfrm>
              <a:off x="2260600" y="1305341"/>
              <a:ext cx="5978423"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严肃查处瞒报、谎报、迟报、漏报生产安全事故行为</a:t>
              </a:r>
              <a:endParaRPr lang="zh-CN" altLang="en-US" sz="1200" dirty="0"/>
            </a:p>
          </p:txBody>
        </p:sp>
        <p:sp>
          <p:nvSpPr>
            <p:cNvPr id="17" name="矩形 16">
              <a:extLst>
                <a:ext uri="{FF2B5EF4-FFF2-40B4-BE49-F238E27FC236}">
                  <a16:creationId xmlns:a16="http://schemas.microsoft.com/office/drawing/2014/main" id="{2AC5FBEB-3CBA-4D4D-A029-C7124EF687FD}"/>
                </a:ext>
              </a:extLst>
            </p:cNvPr>
            <p:cNvSpPr/>
            <p:nvPr/>
          </p:nvSpPr>
          <p:spPr>
            <a:xfrm>
              <a:off x="1028701" y="1305341"/>
              <a:ext cx="1231899" cy="447259"/>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第十四条</a:t>
              </a:r>
              <a:endParaRPr lang="zh-CN" altLang="en-US" sz="1200" dirty="0">
                <a:solidFill>
                  <a:schemeClr val="bg1"/>
                </a:solidFill>
              </a:endParaRPr>
            </a:p>
          </p:txBody>
        </p:sp>
      </p:grpSp>
      <p:grpSp>
        <p:nvGrpSpPr>
          <p:cNvPr id="18" name="组合 17">
            <a:extLst>
              <a:ext uri="{FF2B5EF4-FFF2-40B4-BE49-F238E27FC236}">
                <a16:creationId xmlns:a16="http://schemas.microsoft.com/office/drawing/2014/main" id="{D6086D5F-215C-4DB1-942E-13F6F519E8EF}"/>
              </a:ext>
            </a:extLst>
          </p:cNvPr>
          <p:cNvGrpSpPr/>
          <p:nvPr/>
        </p:nvGrpSpPr>
        <p:grpSpPr>
          <a:xfrm>
            <a:off x="762000" y="3831744"/>
            <a:ext cx="5407742" cy="335444"/>
            <a:chOff x="1028701" y="1305341"/>
            <a:chExt cx="7210322" cy="447259"/>
          </a:xfrm>
        </p:grpSpPr>
        <p:sp>
          <p:nvSpPr>
            <p:cNvPr id="19" name="矩形 18">
              <a:extLst>
                <a:ext uri="{FF2B5EF4-FFF2-40B4-BE49-F238E27FC236}">
                  <a16:creationId xmlns:a16="http://schemas.microsoft.com/office/drawing/2014/main" id="{77783426-9F96-4F59-BE64-46F67BA6F679}"/>
                </a:ext>
              </a:extLst>
            </p:cNvPr>
            <p:cNvSpPr/>
            <p:nvPr/>
          </p:nvSpPr>
          <p:spPr>
            <a:xfrm>
              <a:off x="2260601" y="1305341"/>
              <a:ext cx="5978422"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统筹做好经济发展安全生产疫情防控</a:t>
              </a:r>
              <a:endParaRPr lang="zh-CN" altLang="en-US" sz="1200" dirty="0"/>
            </a:p>
          </p:txBody>
        </p:sp>
        <p:sp>
          <p:nvSpPr>
            <p:cNvPr id="20" name="矩形 19">
              <a:extLst>
                <a:ext uri="{FF2B5EF4-FFF2-40B4-BE49-F238E27FC236}">
                  <a16:creationId xmlns:a16="http://schemas.microsoft.com/office/drawing/2014/main" id="{E376F137-445B-4352-836F-8957A92BFE59}"/>
                </a:ext>
              </a:extLst>
            </p:cNvPr>
            <p:cNvSpPr/>
            <p:nvPr/>
          </p:nvSpPr>
          <p:spPr>
            <a:xfrm>
              <a:off x="1028701" y="1305341"/>
              <a:ext cx="1231899" cy="447259"/>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第十五条</a:t>
              </a:r>
              <a:endParaRPr lang="zh-CN" altLang="en-US" sz="1200" dirty="0">
                <a:solidFill>
                  <a:schemeClr val="bg1"/>
                </a:solidFill>
              </a:endParaRPr>
            </a:p>
          </p:txBody>
        </p:sp>
      </p:gr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347990" y="1749907"/>
            <a:ext cx="1881610" cy="2819400"/>
          </a:xfrm>
          <a:prstGeom prst="rect">
            <a:avLst/>
          </a:prstGeom>
        </p:spPr>
      </p:pic>
    </p:spTree>
    <p:extLst>
      <p:ext uri="{BB962C8B-B14F-4D97-AF65-F5344CB8AC3E}">
        <p14:creationId xmlns:p14="http://schemas.microsoft.com/office/powerpoint/2010/main" val="34296093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61FDEB7D-A572-4194-B6A7-E2E7E667584C}"/>
              </a:ext>
            </a:extLst>
          </p:cNvPr>
          <p:cNvGrpSpPr/>
          <p:nvPr/>
        </p:nvGrpSpPr>
        <p:grpSpPr>
          <a:xfrm>
            <a:off x="792307" y="1666418"/>
            <a:ext cx="3623495" cy="335444"/>
            <a:chOff x="1028701" y="1305341"/>
            <a:chExt cx="4831326" cy="447259"/>
          </a:xfrm>
        </p:grpSpPr>
        <p:sp>
          <p:nvSpPr>
            <p:cNvPr id="7" name="矩形 6">
              <a:extLst>
                <a:ext uri="{FF2B5EF4-FFF2-40B4-BE49-F238E27FC236}">
                  <a16:creationId xmlns:a16="http://schemas.microsoft.com/office/drawing/2014/main" id="{805DED2D-C7E7-41D4-BFA7-4DFB64962130}"/>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严格落实地方党委安全生产责任</a:t>
              </a:r>
              <a:endParaRPr lang="zh-CN" altLang="en-US" sz="1200" dirty="0"/>
            </a:p>
          </p:txBody>
        </p:sp>
        <p:sp>
          <p:nvSpPr>
            <p:cNvPr id="8" name="矩形 7">
              <a:extLst>
                <a:ext uri="{FF2B5EF4-FFF2-40B4-BE49-F238E27FC236}">
                  <a16:creationId xmlns:a16="http://schemas.microsoft.com/office/drawing/2014/main" id="{6876A859-96A7-4FC3-957F-1E18E5D50C29}"/>
                </a:ext>
              </a:extLst>
            </p:cNvPr>
            <p:cNvSpPr/>
            <p:nvPr/>
          </p:nvSpPr>
          <p:spPr>
            <a:xfrm>
              <a:off x="1028701" y="1305341"/>
              <a:ext cx="1231899" cy="447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第一条</a:t>
              </a:r>
              <a:endParaRPr lang="zh-CN" altLang="en-US" sz="1200" dirty="0">
                <a:solidFill>
                  <a:schemeClr val="bg1"/>
                </a:solidFill>
              </a:endParaRPr>
            </a:p>
          </p:txBody>
        </p:sp>
      </p:grpSp>
      <p:sp>
        <p:nvSpPr>
          <p:cNvPr id="9" name="矩形 8">
            <a:extLst>
              <a:ext uri="{FF2B5EF4-FFF2-40B4-BE49-F238E27FC236}">
                <a16:creationId xmlns:a16="http://schemas.microsoft.com/office/drawing/2014/main" id="{B3167976-C6FC-429A-BA71-222E91F38746}"/>
              </a:ext>
            </a:extLst>
          </p:cNvPr>
          <p:cNvSpPr/>
          <p:nvPr/>
        </p:nvSpPr>
        <p:spPr>
          <a:xfrm>
            <a:off x="990600" y="2250167"/>
            <a:ext cx="4297079" cy="1997983"/>
          </a:xfrm>
          <a:prstGeom prst="rect">
            <a:avLst/>
          </a:prstGeom>
        </p:spPr>
        <p:txBody>
          <a:bodyPr wrap="square">
            <a:spAutoFit/>
          </a:bodyPr>
          <a:lstStyle/>
          <a:p>
            <a:pPr>
              <a:lnSpc>
                <a:spcPct val="150000"/>
              </a:lnSpc>
            </a:pPr>
            <a:r>
              <a:rPr lang="zh-CN" altLang="en-US" sz="1200" dirty="0">
                <a:latin typeface="思源黑体" panose="020B0500000000000000" pitchFamily="34" charset="-122"/>
                <a:ea typeface="思源黑体" panose="020B0500000000000000" pitchFamily="34" charset="-122"/>
              </a:rPr>
              <a:t>各级地方党委必须自觉承担起促一方发展保一方平安的政治责任，牢固树立不能以牺牲人的生命为代价的观念。组织认真学习贯彻总书记关于安全生产重要论述，严格落实地方党的领导干部安全生产责任制规定，严格落实“党政同责，一岗双责”“齐抓共管，失职追责”，切实加强对安全生产工作。党委主要负责人要立即主持党委常委会分析形势，研究安全生产监管重大问题，真正抓扎实抓出成效。</a:t>
            </a:r>
          </a:p>
        </p:txBody>
      </p:sp>
      <p:sp>
        <p:nvSpPr>
          <p:cNvPr id="10" name="Aitds3">
            <a:extLst>
              <a:ext uri="{FF2B5EF4-FFF2-40B4-BE49-F238E27FC236}">
                <a16:creationId xmlns:a16="http://schemas.microsoft.com/office/drawing/2014/main" id="{75C63BB5-E87D-4C1D-A69D-32EF46072CBB}"/>
              </a:ext>
            </a:extLst>
          </p:cNvPr>
          <p:cNvSpPr>
            <a:spLocks noChangeArrowheads="1"/>
          </p:cNvSpPr>
          <p:nvPr>
            <p:custDataLst>
              <p:tags r:id="rId1"/>
            </p:custDataLst>
          </p:nvPr>
        </p:nvSpPr>
        <p:spPr bwMode="auto">
          <a:xfrm>
            <a:off x="823027" y="2212119"/>
            <a:ext cx="4510974" cy="2036031"/>
          </a:xfrm>
          <a:prstGeom prst="rect">
            <a:avLst/>
          </a:prstGeom>
          <a:noFill/>
          <a:ln w="9525">
            <a:solidFill>
              <a:schemeClr val="accent1"/>
            </a:solidFill>
            <a:miter lim="800000"/>
            <a:headEnd/>
            <a:tailEnd/>
          </a:ln>
        </p:spPr>
        <p:txBody>
          <a:bodyPr/>
          <a:lstStyle/>
          <a:p>
            <a:pPr defTabSz="890923">
              <a:defRPr/>
            </a:pPr>
            <a:endParaRPr lang="zh-CN" altLang="en-US" sz="1754" kern="0">
              <a:solidFill>
                <a:sysClr val="windowText" lastClr="000000"/>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694993"/>
            <a:ext cx="2594331" cy="2647950"/>
          </a:xfrm>
          <a:prstGeom prst="rect">
            <a:avLst/>
          </a:prstGeom>
        </p:spPr>
      </p:pic>
    </p:spTree>
    <p:extLst>
      <p:ext uri="{BB962C8B-B14F-4D97-AF65-F5344CB8AC3E}">
        <p14:creationId xmlns:p14="http://schemas.microsoft.com/office/powerpoint/2010/main" val="2225656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CECECEEE-8026-49C2-BE4F-A671E7C3D3EB}"/>
              </a:ext>
            </a:extLst>
          </p:cNvPr>
          <p:cNvGrpSpPr/>
          <p:nvPr/>
        </p:nvGrpSpPr>
        <p:grpSpPr>
          <a:xfrm>
            <a:off x="4419600" y="1962150"/>
            <a:ext cx="1932384" cy="2437208"/>
            <a:chOff x="3228062" y="1714284"/>
            <a:chExt cx="3615688" cy="2540979"/>
          </a:xfrm>
        </p:grpSpPr>
        <p:grpSp>
          <p:nvGrpSpPr>
            <p:cNvPr id="20" name="Aichitds9">
              <a:extLst>
                <a:ext uri="{FF2B5EF4-FFF2-40B4-BE49-F238E27FC236}">
                  <a16:creationId xmlns:a16="http://schemas.microsoft.com/office/drawing/2014/main" id="{D965AF75-60B3-4DB8-B54C-1B392254BB08}"/>
                </a:ext>
              </a:extLst>
            </p:cNvPr>
            <p:cNvGrpSpPr/>
            <p:nvPr/>
          </p:nvGrpSpPr>
          <p:grpSpPr>
            <a:xfrm>
              <a:off x="3228062" y="1864289"/>
              <a:ext cx="3615688" cy="2390974"/>
              <a:chOff x="1186414" y="2530195"/>
              <a:chExt cx="9816639" cy="7592827"/>
            </a:xfrm>
          </p:grpSpPr>
          <p:sp>
            <p:nvSpPr>
              <p:cNvPr id="23" name="Aichitds9-1">
                <a:extLst>
                  <a:ext uri="{FF2B5EF4-FFF2-40B4-BE49-F238E27FC236}">
                    <a16:creationId xmlns:a16="http://schemas.microsoft.com/office/drawing/2014/main" id="{086E4083-A43A-4E74-98CF-83073C7ABCFA}"/>
                  </a:ext>
                </a:extLst>
              </p:cNvPr>
              <p:cNvSpPr/>
              <p:nvPr/>
            </p:nvSpPr>
            <p:spPr>
              <a:xfrm>
                <a:off x="1186414" y="2530195"/>
                <a:ext cx="9816639" cy="7592827"/>
              </a:xfrm>
              <a:prstGeom prst="roundRect">
                <a:avLst>
                  <a:gd name="adj" fmla="val 0"/>
                </a:avLst>
              </a:prstGeom>
              <a:solidFill>
                <a:srgbClr val="E30804"/>
              </a:solidFill>
              <a:ln w="28575" cap="flat" cmpd="sng" algn="ctr">
                <a:solidFill>
                  <a:sysClr val="window" lastClr="FFFFFF">
                    <a:lumMod val="65000"/>
                  </a:sysClr>
                </a:solidFill>
                <a:prstDash val="sysDot"/>
                <a:miter lim="800000"/>
              </a:ln>
              <a:effectLst/>
            </p:spPr>
            <p:txBody>
              <a:bodyPr rtlCol="0" anchor="ctr"/>
              <a:lstStyle/>
              <a:p>
                <a:pPr algn="ctr" defTabSz="685800">
                  <a:defRPr/>
                </a:pPr>
                <a:endParaRPr lang="zh-CN" altLang="en-US" sz="1715" kern="0" dirty="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Aichitds9-2">
                <a:extLst>
                  <a:ext uri="{FF2B5EF4-FFF2-40B4-BE49-F238E27FC236}">
                    <a16:creationId xmlns:a16="http://schemas.microsoft.com/office/drawing/2014/main" id="{8E03B0AC-86D5-4A12-804F-D0452ED06FFC}"/>
                  </a:ext>
                </a:extLst>
              </p:cNvPr>
              <p:cNvSpPr/>
              <p:nvPr/>
            </p:nvSpPr>
            <p:spPr>
              <a:xfrm>
                <a:off x="1413244" y="2791843"/>
                <a:ext cx="9396711" cy="7157621"/>
              </a:xfrm>
              <a:prstGeom prst="roundRect">
                <a:avLst>
                  <a:gd name="adj" fmla="val 0"/>
                </a:avLst>
              </a:prstGeom>
              <a:solidFill>
                <a:srgbClr val="FFFCF3"/>
              </a:solidFill>
              <a:ln w="28575" cap="flat" cmpd="sng" algn="ctr">
                <a:noFill/>
                <a:prstDash val="sysDot"/>
                <a:miter lim="800000"/>
              </a:ln>
              <a:effectLst/>
            </p:spPr>
            <p:txBody>
              <a:bodyPr rtlCol="0" anchor="ctr"/>
              <a:lstStyle/>
              <a:p>
                <a:pPr algn="ctr" defTabSz="685800">
                  <a:defRPr/>
                </a:pPr>
                <a:endParaRPr lang="zh-CN" altLang="en-US" sz="1715" kern="0" dirty="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1" name="PA-1022133">
              <a:extLst>
                <a:ext uri="{FF2B5EF4-FFF2-40B4-BE49-F238E27FC236}">
                  <a16:creationId xmlns:a16="http://schemas.microsoft.com/office/drawing/2014/main" id="{36431419-6A41-4D04-8B23-ECD8A4CD799A}"/>
                </a:ext>
              </a:extLst>
            </p:cNvPr>
            <p:cNvSpPr/>
            <p:nvPr>
              <p:custDataLst>
                <p:tags r:id="rId3"/>
              </p:custDataLst>
            </p:nvPr>
          </p:nvSpPr>
          <p:spPr>
            <a:xfrm>
              <a:off x="3953164" y="1714284"/>
              <a:ext cx="2176807" cy="36314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CN" altLang="en-US" sz="1200"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安委会</a:t>
              </a:r>
            </a:p>
          </p:txBody>
        </p:sp>
        <p:sp>
          <p:nvSpPr>
            <p:cNvPr id="22" name="矩形 21">
              <a:extLst>
                <a:ext uri="{FF2B5EF4-FFF2-40B4-BE49-F238E27FC236}">
                  <a16:creationId xmlns:a16="http://schemas.microsoft.com/office/drawing/2014/main" id="{EC937AAB-6F7C-4DD4-A387-E9118BEE1215}"/>
                </a:ext>
              </a:extLst>
            </p:cNvPr>
            <p:cNvSpPr/>
            <p:nvPr/>
          </p:nvSpPr>
          <p:spPr>
            <a:xfrm>
              <a:off x="3688894" y="2590033"/>
              <a:ext cx="2910915" cy="1016792"/>
            </a:xfrm>
            <a:prstGeom prst="rect">
              <a:avLst/>
            </a:prstGeom>
          </p:spPr>
          <p:txBody>
            <a:bodyPr wrap="square">
              <a:spAutoFit/>
            </a:bodyPr>
            <a:lstStyle/>
            <a:p>
              <a:pPr defTabSz="685800">
                <a:lnSpc>
                  <a:spcPct val="150000"/>
                </a:lnSpc>
                <a:defRPr/>
              </a:pPr>
              <a:r>
                <a:rPr lang="zh-CN" altLang="en-US" sz="1275" dirty="0">
                  <a:solidFill>
                    <a:prstClr val="black"/>
                  </a:solidFill>
                  <a:latin typeface="思源黑体" panose="020B0500000000000000" pitchFamily="34" charset="-122"/>
                  <a:ea typeface="思源黑体" panose="020B0500000000000000" pitchFamily="34" charset="-122"/>
                  <a:sym typeface="思源黑体" panose="020B0500000000000000" pitchFamily="34" charset="-122"/>
                </a:rPr>
                <a:t>创造条件，实现实体化运行，滚动排查隐患</a:t>
              </a:r>
            </a:p>
          </p:txBody>
        </p:sp>
      </p:grpSp>
      <p:grpSp>
        <p:nvGrpSpPr>
          <p:cNvPr id="25" name="组合 24">
            <a:extLst>
              <a:ext uri="{FF2B5EF4-FFF2-40B4-BE49-F238E27FC236}">
                <a16:creationId xmlns:a16="http://schemas.microsoft.com/office/drawing/2014/main" id="{546C0A40-42CD-414A-8C31-457FB3DF8478}"/>
              </a:ext>
            </a:extLst>
          </p:cNvPr>
          <p:cNvGrpSpPr/>
          <p:nvPr/>
        </p:nvGrpSpPr>
        <p:grpSpPr>
          <a:xfrm>
            <a:off x="6629400" y="1962150"/>
            <a:ext cx="1932384" cy="2437208"/>
            <a:chOff x="3228062" y="1714284"/>
            <a:chExt cx="3615688" cy="2540979"/>
          </a:xfrm>
        </p:grpSpPr>
        <p:grpSp>
          <p:nvGrpSpPr>
            <p:cNvPr id="26" name="Aichitds9">
              <a:extLst>
                <a:ext uri="{FF2B5EF4-FFF2-40B4-BE49-F238E27FC236}">
                  <a16:creationId xmlns:a16="http://schemas.microsoft.com/office/drawing/2014/main" id="{16BC702E-9A2B-41A8-BA2F-25E6615C1072}"/>
                </a:ext>
              </a:extLst>
            </p:cNvPr>
            <p:cNvGrpSpPr/>
            <p:nvPr/>
          </p:nvGrpSpPr>
          <p:grpSpPr>
            <a:xfrm>
              <a:off x="3228062" y="1864289"/>
              <a:ext cx="3615688" cy="2390974"/>
              <a:chOff x="1186414" y="2530195"/>
              <a:chExt cx="9816639" cy="7592827"/>
            </a:xfrm>
          </p:grpSpPr>
          <p:sp>
            <p:nvSpPr>
              <p:cNvPr id="29" name="Aichitds9-1">
                <a:extLst>
                  <a:ext uri="{FF2B5EF4-FFF2-40B4-BE49-F238E27FC236}">
                    <a16:creationId xmlns:a16="http://schemas.microsoft.com/office/drawing/2014/main" id="{D63E2B67-F91F-447E-B1D7-C5EEF98A72AD}"/>
                  </a:ext>
                </a:extLst>
              </p:cNvPr>
              <p:cNvSpPr/>
              <p:nvPr/>
            </p:nvSpPr>
            <p:spPr>
              <a:xfrm>
                <a:off x="1186414" y="2530195"/>
                <a:ext cx="9816639" cy="7592827"/>
              </a:xfrm>
              <a:prstGeom prst="roundRect">
                <a:avLst>
                  <a:gd name="adj" fmla="val 0"/>
                </a:avLst>
              </a:prstGeom>
              <a:solidFill>
                <a:srgbClr val="E30804"/>
              </a:solidFill>
              <a:ln w="28575" cap="flat" cmpd="sng" algn="ctr">
                <a:solidFill>
                  <a:sysClr val="window" lastClr="FFFFFF">
                    <a:lumMod val="65000"/>
                  </a:sysClr>
                </a:solidFill>
                <a:prstDash val="sysDot"/>
                <a:miter lim="800000"/>
              </a:ln>
              <a:effectLst/>
            </p:spPr>
            <p:txBody>
              <a:bodyPr rtlCol="0" anchor="ctr"/>
              <a:lstStyle/>
              <a:p>
                <a:pPr algn="ctr" defTabSz="685800">
                  <a:defRPr/>
                </a:pPr>
                <a:endParaRPr lang="zh-CN" altLang="en-US" sz="1715" kern="0" dirty="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Aichitds9-2">
                <a:extLst>
                  <a:ext uri="{FF2B5EF4-FFF2-40B4-BE49-F238E27FC236}">
                    <a16:creationId xmlns:a16="http://schemas.microsoft.com/office/drawing/2014/main" id="{0CCE3671-3F60-456D-9CCA-909DA083EA57}"/>
                  </a:ext>
                </a:extLst>
              </p:cNvPr>
              <p:cNvSpPr/>
              <p:nvPr/>
            </p:nvSpPr>
            <p:spPr>
              <a:xfrm>
                <a:off x="1413241" y="2791842"/>
                <a:ext cx="9396711" cy="7157619"/>
              </a:xfrm>
              <a:prstGeom prst="roundRect">
                <a:avLst>
                  <a:gd name="adj" fmla="val 0"/>
                </a:avLst>
              </a:prstGeom>
              <a:solidFill>
                <a:srgbClr val="FFFCF3"/>
              </a:solidFill>
              <a:ln w="28575" cap="flat" cmpd="sng" algn="ctr">
                <a:noFill/>
                <a:prstDash val="sysDot"/>
                <a:miter lim="800000"/>
              </a:ln>
              <a:effectLst/>
            </p:spPr>
            <p:txBody>
              <a:bodyPr rtlCol="0" anchor="ctr"/>
              <a:lstStyle/>
              <a:p>
                <a:pPr algn="ctr" defTabSz="685800">
                  <a:defRPr/>
                </a:pPr>
                <a:endParaRPr lang="zh-CN" altLang="en-US" sz="1715" kern="0" dirty="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7" name="PA-1022133">
              <a:extLst>
                <a:ext uri="{FF2B5EF4-FFF2-40B4-BE49-F238E27FC236}">
                  <a16:creationId xmlns:a16="http://schemas.microsoft.com/office/drawing/2014/main" id="{33F44903-FB5D-4B96-8056-3F67503136B7}"/>
                </a:ext>
              </a:extLst>
            </p:cNvPr>
            <p:cNvSpPr/>
            <p:nvPr>
              <p:custDataLst>
                <p:tags r:id="rId2"/>
              </p:custDataLst>
            </p:nvPr>
          </p:nvSpPr>
          <p:spPr>
            <a:xfrm>
              <a:off x="3953165" y="1714284"/>
              <a:ext cx="2269035" cy="36314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CN" altLang="en-US" sz="1200"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其他领导干部</a:t>
              </a:r>
            </a:p>
          </p:txBody>
        </p:sp>
        <p:sp>
          <p:nvSpPr>
            <p:cNvPr id="28" name="矩形 27">
              <a:extLst>
                <a:ext uri="{FF2B5EF4-FFF2-40B4-BE49-F238E27FC236}">
                  <a16:creationId xmlns:a16="http://schemas.microsoft.com/office/drawing/2014/main" id="{D467F3E1-4CB5-4942-BE6C-C3FFCBDBCE9C}"/>
                </a:ext>
              </a:extLst>
            </p:cNvPr>
            <p:cNvSpPr/>
            <p:nvPr/>
          </p:nvSpPr>
          <p:spPr>
            <a:xfrm>
              <a:off x="3925356" y="2484503"/>
              <a:ext cx="2601478" cy="1016792"/>
            </a:xfrm>
            <a:prstGeom prst="rect">
              <a:avLst/>
            </a:prstGeom>
          </p:spPr>
          <p:txBody>
            <a:bodyPr wrap="square">
              <a:spAutoFit/>
            </a:bodyPr>
            <a:lstStyle/>
            <a:p>
              <a:pPr defTabSz="685800">
                <a:lnSpc>
                  <a:spcPct val="150000"/>
                </a:lnSpc>
                <a:defRPr/>
              </a:pPr>
              <a:r>
                <a:rPr lang="zh-CN" altLang="en-US" sz="1275" dirty="0">
                  <a:solidFill>
                    <a:prstClr val="black"/>
                  </a:solidFill>
                  <a:latin typeface="思源黑体" panose="020B0500000000000000" pitchFamily="34" charset="-122"/>
                  <a:ea typeface="思源黑体" panose="020B0500000000000000" pitchFamily="34" charset="-122"/>
                  <a:sym typeface="思源黑体" panose="020B0500000000000000" pitchFamily="34" charset="-122"/>
                </a:rPr>
                <a:t>分工把关，严格履职，切实抓好分管的工作</a:t>
              </a:r>
            </a:p>
          </p:txBody>
        </p:sp>
      </p:grpSp>
      <p:grpSp>
        <p:nvGrpSpPr>
          <p:cNvPr id="13" name="组合 12">
            <a:extLst>
              <a:ext uri="{FF2B5EF4-FFF2-40B4-BE49-F238E27FC236}">
                <a16:creationId xmlns:a16="http://schemas.microsoft.com/office/drawing/2014/main" id="{62540986-A68E-4FF8-B431-CF3935B1A8BB}"/>
              </a:ext>
            </a:extLst>
          </p:cNvPr>
          <p:cNvGrpSpPr/>
          <p:nvPr/>
        </p:nvGrpSpPr>
        <p:grpSpPr>
          <a:xfrm>
            <a:off x="2315766" y="1962150"/>
            <a:ext cx="1932384" cy="2437208"/>
            <a:chOff x="3228062" y="1714284"/>
            <a:chExt cx="3615688" cy="2540979"/>
          </a:xfrm>
        </p:grpSpPr>
        <p:grpSp>
          <p:nvGrpSpPr>
            <p:cNvPr id="14" name="Aichitds9">
              <a:extLst>
                <a:ext uri="{FF2B5EF4-FFF2-40B4-BE49-F238E27FC236}">
                  <a16:creationId xmlns:a16="http://schemas.microsoft.com/office/drawing/2014/main" id="{834F173B-ED31-481F-B07C-AB0FD2059BAD}"/>
                </a:ext>
              </a:extLst>
            </p:cNvPr>
            <p:cNvGrpSpPr/>
            <p:nvPr/>
          </p:nvGrpSpPr>
          <p:grpSpPr>
            <a:xfrm>
              <a:off x="3228062" y="1864289"/>
              <a:ext cx="3615688" cy="2390974"/>
              <a:chOff x="1186414" y="2530195"/>
              <a:chExt cx="9816639" cy="7592827"/>
            </a:xfrm>
          </p:grpSpPr>
          <p:sp>
            <p:nvSpPr>
              <p:cNvPr id="17" name="Aichitds9-1">
                <a:extLst>
                  <a:ext uri="{FF2B5EF4-FFF2-40B4-BE49-F238E27FC236}">
                    <a16:creationId xmlns:a16="http://schemas.microsoft.com/office/drawing/2014/main" id="{8E0F7ECB-BCD5-4EB7-8F35-10A79EAFE35A}"/>
                  </a:ext>
                </a:extLst>
              </p:cNvPr>
              <p:cNvSpPr/>
              <p:nvPr/>
            </p:nvSpPr>
            <p:spPr>
              <a:xfrm>
                <a:off x="1186414" y="2530195"/>
                <a:ext cx="9816639" cy="7592827"/>
              </a:xfrm>
              <a:prstGeom prst="roundRect">
                <a:avLst>
                  <a:gd name="adj" fmla="val 0"/>
                </a:avLst>
              </a:prstGeom>
              <a:solidFill>
                <a:srgbClr val="E30804"/>
              </a:solidFill>
              <a:ln w="28575" cap="flat" cmpd="sng" algn="ctr">
                <a:solidFill>
                  <a:sysClr val="window" lastClr="FFFFFF">
                    <a:lumMod val="65000"/>
                  </a:sysClr>
                </a:solidFill>
                <a:prstDash val="sysDot"/>
                <a:miter lim="800000"/>
              </a:ln>
              <a:effectLst/>
            </p:spPr>
            <p:txBody>
              <a:bodyPr rtlCol="0" anchor="ctr"/>
              <a:lstStyle/>
              <a:p>
                <a:pPr algn="ctr" defTabSz="685800">
                  <a:defRPr/>
                </a:pPr>
                <a:endParaRPr lang="zh-CN" altLang="en-US" sz="1715" kern="0" dirty="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Aichitds9-2">
                <a:extLst>
                  <a:ext uri="{FF2B5EF4-FFF2-40B4-BE49-F238E27FC236}">
                    <a16:creationId xmlns:a16="http://schemas.microsoft.com/office/drawing/2014/main" id="{F85108DE-8F6A-4250-8181-61AA23731724}"/>
                  </a:ext>
                </a:extLst>
              </p:cNvPr>
              <p:cNvSpPr/>
              <p:nvPr/>
            </p:nvSpPr>
            <p:spPr>
              <a:xfrm>
                <a:off x="1413241" y="2791842"/>
                <a:ext cx="9396711" cy="7157619"/>
              </a:xfrm>
              <a:prstGeom prst="roundRect">
                <a:avLst>
                  <a:gd name="adj" fmla="val 0"/>
                </a:avLst>
              </a:prstGeom>
              <a:solidFill>
                <a:srgbClr val="FFFCF3"/>
              </a:solidFill>
              <a:ln w="28575" cap="flat" cmpd="sng" algn="ctr">
                <a:noFill/>
                <a:prstDash val="sysDot"/>
                <a:miter lim="800000"/>
              </a:ln>
              <a:effectLst/>
            </p:spPr>
            <p:txBody>
              <a:bodyPr rtlCol="0" anchor="ctr"/>
              <a:lstStyle/>
              <a:p>
                <a:pPr algn="ctr" defTabSz="685800">
                  <a:defRPr/>
                </a:pPr>
                <a:endParaRPr lang="zh-CN" altLang="en-US" sz="1715" kern="0" dirty="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5" name="PA-1022133">
              <a:extLst>
                <a:ext uri="{FF2B5EF4-FFF2-40B4-BE49-F238E27FC236}">
                  <a16:creationId xmlns:a16="http://schemas.microsoft.com/office/drawing/2014/main" id="{7DC7F633-AABB-4DC0-A454-5EC4F4A1FACC}"/>
                </a:ext>
              </a:extLst>
            </p:cNvPr>
            <p:cNvSpPr/>
            <p:nvPr>
              <p:custDataLst>
                <p:tags r:id="rId1"/>
              </p:custDataLst>
            </p:nvPr>
          </p:nvSpPr>
          <p:spPr>
            <a:xfrm>
              <a:off x="3953164" y="1714284"/>
              <a:ext cx="2176807" cy="36314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CN" altLang="en-US" sz="1200"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各级政府</a:t>
              </a:r>
            </a:p>
          </p:txBody>
        </p:sp>
        <p:sp>
          <p:nvSpPr>
            <p:cNvPr id="16" name="矩形 15">
              <a:extLst>
                <a:ext uri="{FF2B5EF4-FFF2-40B4-BE49-F238E27FC236}">
                  <a16:creationId xmlns:a16="http://schemas.microsoft.com/office/drawing/2014/main" id="{6A9F2A30-08D3-4DAF-97A2-9278CE1C76C9}"/>
                </a:ext>
              </a:extLst>
            </p:cNvPr>
            <p:cNvSpPr/>
            <p:nvPr/>
          </p:nvSpPr>
          <p:spPr>
            <a:xfrm>
              <a:off x="3528494" y="2328098"/>
              <a:ext cx="3214922" cy="1630477"/>
            </a:xfrm>
            <a:prstGeom prst="rect">
              <a:avLst/>
            </a:prstGeom>
          </p:spPr>
          <p:txBody>
            <a:bodyPr wrap="square">
              <a:spAutoFit/>
            </a:bodyPr>
            <a:lstStyle/>
            <a:p>
              <a:pPr defTabSz="685800">
                <a:lnSpc>
                  <a:spcPct val="150000"/>
                </a:lnSpc>
                <a:defRPr/>
              </a:pPr>
              <a:r>
                <a:rPr lang="zh-CN" altLang="en-US" sz="1275" dirty="0">
                  <a:solidFill>
                    <a:prstClr val="black"/>
                  </a:solidFill>
                  <a:latin typeface="思源黑体" panose="020B0500000000000000" pitchFamily="34" charset="-122"/>
                  <a:ea typeface="思源黑体" panose="020B0500000000000000" pitchFamily="34" charset="-122"/>
                  <a:sym typeface="思源黑体" panose="020B0500000000000000" pitchFamily="34" charset="-122"/>
                </a:rPr>
                <a:t>把安全发展理念落实到经济社会发展各领域各环节及时研究解决突出问题，提出有效的办法</a:t>
              </a:r>
            </a:p>
          </p:txBody>
        </p:sp>
      </p:grpSp>
      <p:grpSp>
        <p:nvGrpSpPr>
          <p:cNvPr id="10" name="组合 9">
            <a:extLst>
              <a:ext uri="{FF2B5EF4-FFF2-40B4-BE49-F238E27FC236}">
                <a16:creationId xmlns:a16="http://schemas.microsoft.com/office/drawing/2014/main" id="{FEA86A39-7D92-4ED2-BDE0-D913F25261F7}"/>
              </a:ext>
            </a:extLst>
          </p:cNvPr>
          <p:cNvGrpSpPr/>
          <p:nvPr/>
        </p:nvGrpSpPr>
        <p:grpSpPr>
          <a:xfrm>
            <a:off x="2315766" y="1474304"/>
            <a:ext cx="3623495" cy="335444"/>
            <a:chOff x="1028701" y="1305341"/>
            <a:chExt cx="4831326" cy="447259"/>
          </a:xfrm>
        </p:grpSpPr>
        <p:sp>
          <p:nvSpPr>
            <p:cNvPr id="11" name="矩形 10">
              <a:extLst>
                <a:ext uri="{FF2B5EF4-FFF2-40B4-BE49-F238E27FC236}">
                  <a16:creationId xmlns:a16="http://schemas.microsoft.com/office/drawing/2014/main" id="{7A424596-6B53-4134-AB92-1A2F07F9F993}"/>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严格落实各级政府安全生产责任</a:t>
              </a:r>
              <a:endParaRPr lang="zh-CN" altLang="en-US" sz="1200" dirty="0"/>
            </a:p>
          </p:txBody>
        </p:sp>
        <p:sp>
          <p:nvSpPr>
            <p:cNvPr id="12" name="矩形 11">
              <a:extLst>
                <a:ext uri="{FF2B5EF4-FFF2-40B4-BE49-F238E27FC236}">
                  <a16:creationId xmlns:a16="http://schemas.microsoft.com/office/drawing/2014/main" id="{107888D1-157C-4535-A4C6-336F03363842}"/>
                </a:ext>
              </a:extLst>
            </p:cNvPr>
            <p:cNvSpPr/>
            <p:nvPr/>
          </p:nvSpPr>
          <p:spPr>
            <a:xfrm>
              <a:off x="1028701" y="1305341"/>
              <a:ext cx="1231899" cy="447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第二条</a:t>
              </a:r>
              <a:endParaRPr lang="zh-CN" altLang="en-US" sz="1200" dirty="0">
                <a:solidFill>
                  <a:schemeClr val="bg1"/>
                </a:solidFill>
              </a:endParaRPr>
            </a:p>
          </p:txBody>
        </p:sp>
      </p:gr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710" y="1565216"/>
            <a:ext cx="1215242" cy="2759134"/>
          </a:xfrm>
          <a:prstGeom prst="rect">
            <a:avLst/>
          </a:prstGeom>
        </p:spPr>
      </p:pic>
    </p:spTree>
    <p:extLst>
      <p:ext uri="{BB962C8B-B14F-4D97-AF65-F5344CB8AC3E}">
        <p14:creationId xmlns:p14="http://schemas.microsoft.com/office/powerpoint/2010/main" val="29146397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4A9B5FC2-A613-47FF-828C-DCF4405701CC}"/>
              </a:ext>
            </a:extLst>
          </p:cNvPr>
          <p:cNvGrpSpPr/>
          <p:nvPr/>
        </p:nvGrpSpPr>
        <p:grpSpPr>
          <a:xfrm>
            <a:off x="775096" y="1428750"/>
            <a:ext cx="3623495" cy="335444"/>
            <a:chOff x="1028701" y="1305341"/>
            <a:chExt cx="4831326" cy="447259"/>
          </a:xfrm>
        </p:grpSpPr>
        <p:sp>
          <p:nvSpPr>
            <p:cNvPr id="13" name="矩形 12">
              <a:extLst>
                <a:ext uri="{FF2B5EF4-FFF2-40B4-BE49-F238E27FC236}">
                  <a16:creationId xmlns:a16="http://schemas.microsoft.com/office/drawing/2014/main" id="{80AB8E4B-B49A-4EBA-98B5-96EC3F7AC294}"/>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严格落实部门安全生产责任</a:t>
              </a:r>
              <a:endParaRPr lang="zh-CN" altLang="en-US" sz="1200" dirty="0"/>
            </a:p>
          </p:txBody>
        </p:sp>
        <p:sp>
          <p:nvSpPr>
            <p:cNvPr id="14" name="矩形 13">
              <a:extLst>
                <a:ext uri="{FF2B5EF4-FFF2-40B4-BE49-F238E27FC236}">
                  <a16:creationId xmlns:a16="http://schemas.microsoft.com/office/drawing/2014/main" id="{5A760A79-54AE-48F5-A011-2457FF33E7F9}"/>
                </a:ext>
              </a:extLst>
            </p:cNvPr>
            <p:cNvSpPr/>
            <p:nvPr/>
          </p:nvSpPr>
          <p:spPr>
            <a:xfrm>
              <a:off x="1028701" y="1305341"/>
              <a:ext cx="1231899" cy="447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第三条</a:t>
              </a:r>
              <a:endParaRPr lang="zh-CN" altLang="en-US" sz="1200" dirty="0">
                <a:solidFill>
                  <a:schemeClr val="bg1"/>
                </a:solidFill>
              </a:endParaRPr>
            </a:p>
          </p:txBody>
        </p:sp>
      </p:grpSp>
      <p:grpSp>
        <p:nvGrpSpPr>
          <p:cNvPr id="29" name="组合 28">
            <a:extLst>
              <a:ext uri="{FF2B5EF4-FFF2-40B4-BE49-F238E27FC236}">
                <a16:creationId xmlns:a16="http://schemas.microsoft.com/office/drawing/2014/main" id="{91320811-5B8E-425C-B107-25F9AB8BE91F}"/>
              </a:ext>
            </a:extLst>
          </p:cNvPr>
          <p:cNvGrpSpPr/>
          <p:nvPr/>
        </p:nvGrpSpPr>
        <p:grpSpPr>
          <a:xfrm>
            <a:off x="745330" y="1977423"/>
            <a:ext cx="7560470" cy="2346927"/>
            <a:chOff x="1861344" y="2337939"/>
            <a:chExt cx="10080626" cy="3129236"/>
          </a:xfrm>
        </p:grpSpPr>
        <p:sp>
          <p:nvSpPr>
            <p:cNvPr id="27" name="文本框 26">
              <a:extLst>
                <a:ext uri="{FF2B5EF4-FFF2-40B4-BE49-F238E27FC236}">
                  <a16:creationId xmlns:a16="http://schemas.microsoft.com/office/drawing/2014/main" id="{EFF99CFA-D7C1-4A7F-9733-7D59BC190864}"/>
                </a:ext>
              </a:extLst>
            </p:cNvPr>
            <p:cNvSpPr txBox="1"/>
            <p:nvPr/>
          </p:nvSpPr>
          <p:spPr>
            <a:xfrm>
              <a:off x="3359295" y="4872766"/>
              <a:ext cx="8582675" cy="411309"/>
            </a:xfrm>
            <a:prstGeom prst="rect">
              <a:avLst/>
            </a:prstGeom>
            <a:noFill/>
          </p:spPr>
          <p:txBody>
            <a:bodyPr wrap="square">
              <a:spAutoFit/>
            </a:bodyPr>
            <a:lstStyle/>
            <a:p>
              <a:pPr>
                <a:lnSpc>
                  <a:spcPct val="150000"/>
                </a:lnSpc>
              </a:pPr>
              <a:r>
                <a:rPr lang="zh-CN" altLang="en-US" sz="105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有关企业可以提出一批有利于提升安全水平的项目，抓紧上报审批，有利于长期的发展。</a:t>
              </a:r>
            </a:p>
          </p:txBody>
        </p:sp>
        <p:sp>
          <p:nvSpPr>
            <p:cNvPr id="18" name="文本框 17">
              <a:extLst>
                <a:ext uri="{FF2B5EF4-FFF2-40B4-BE49-F238E27FC236}">
                  <a16:creationId xmlns:a16="http://schemas.microsoft.com/office/drawing/2014/main" id="{0D287720-8B06-4804-85F8-C00045D6707A}"/>
                </a:ext>
              </a:extLst>
            </p:cNvPr>
            <p:cNvSpPr txBox="1"/>
            <p:nvPr/>
          </p:nvSpPr>
          <p:spPr>
            <a:xfrm>
              <a:off x="3359295" y="2449822"/>
              <a:ext cx="8582674" cy="411309"/>
            </a:xfrm>
            <a:prstGeom prst="rect">
              <a:avLst/>
            </a:prstGeom>
            <a:noFill/>
          </p:spPr>
          <p:txBody>
            <a:bodyPr wrap="square">
              <a:spAutoFit/>
            </a:bodyPr>
            <a:lstStyle/>
            <a:p>
              <a:pPr>
                <a:lnSpc>
                  <a:spcPct val="150000"/>
                </a:lnSpc>
              </a:pPr>
              <a:r>
                <a:rPr lang="zh-CN" altLang="en-US" sz="105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按照管行业必须管安全，管业务必须管安全，管生产经营必须管安全和谁主管谁负责</a:t>
              </a:r>
            </a:p>
          </p:txBody>
        </p:sp>
        <p:sp>
          <p:nvSpPr>
            <p:cNvPr id="21" name="文本框 20">
              <a:extLst>
                <a:ext uri="{FF2B5EF4-FFF2-40B4-BE49-F238E27FC236}">
                  <a16:creationId xmlns:a16="http://schemas.microsoft.com/office/drawing/2014/main" id="{10988630-06FE-401B-9467-2C3AB8C843C8}"/>
                </a:ext>
              </a:extLst>
            </p:cNvPr>
            <p:cNvSpPr txBox="1"/>
            <p:nvPr/>
          </p:nvSpPr>
          <p:spPr>
            <a:xfrm>
              <a:off x="3359295" y="3257282"/>
              <a:ext cx="8582674" cy="411309"/>
            </a:xfrm>
            <a:prstGeom prst="rect">
              <a:avLst/>
            </a:prstGeom>
            <a:noFill/>
          </p:spPr>
          <p:txBody>
            <a:bodyPr wrap="square">
              <a:spAutoFit/>
            </a:bodyPr>
            <a:lstStyle/>
            <a:p>
              <a:pPr>
                <a:lnSpc>
                  <a:spcPct val="150000"/>
                </a:lnSpc>
              </a:pPr>
              <a:r>
                <a:rPr lang="zh-CN" altLang="en-US" sz="105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谁主管谁牵头，谁为主，谁牵头，谁靠近</a:t>
              </a:r>
            </a:p>
          </p:txBody>
        </p:sp>
        <p:sp>
          <p:nvSpPr>
            <p:cNvPr id="24" name="文本框 23">
              <a:extLst>
                <a:ext uri="{FF2B5EF4-FFF2-40B4-BE49-F238E27FC236}">
                  <a16:creationId xmlns:a16="http://schemas.microsoft.com/office/drawing/2014/main" id="{7340A88A-6F9C-47CC-8D02-8C5CFCD7F8F5}"/>
                </a:ext>
              </a:extLst>
            </p:cNvPr>
            <p:cNvSpPr txBox="1"/>
            <p:nvPr/>
          </p:nvSpPr>
          <p:spPr>
            <a:xfrm>
              <a:off x="3359295" y="4064740"/>
              <a:ext cx="8582674" cy="411309"/>
            </a:xfrm>
            <a:prstGeom prst="rect">
              <a:avLst/>
            </a:prstGeom>
            <a:noFill/>
          </p:spPr>
          <p:txBody>
            <a:bodyPr wrap="square">
              <a:spAutoFit/>
            </a:bodyPr>
            <a:lstStyle/>
            <a:p>
              <a:pPr>
                <a:lnSpc>
                  <a:spcPct val="150000"/>
                </a:lnSpc>
              </a:pPr>
              <a:r>
                <a:rPr lang="zh-CN" altLang="en-US" sz="105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要理直气壮履行安全办公室的职责，促进各部门落实监管责任</a:t>
              </a:r>
            </a:p>
          </p:txBody>
        </p:sp>
        <p:grpSp>
          <p:nvGrpSpPr>
            <p:cNvPr id="28" name="组合 27">
              <a:extLst>
                <a:ext uri="{FF2B5EF4-FFF2-40B4-BE49-F238E27FC236}">
                  <a16:creationId xmlns:a16="http://schemas.microsoft.com/office/drawing/2014/main" id="{D1ACB617-B56F-40CF-AB28-EE6E2A5C198E}"/>
                </a:ext>
              </a:extLst>
            </p:cNvPr>
            <p:cNvGrpSpPr/>
            <p:nvPr/>
          </p:nvGrpSpPr>
          <p:grpSpPr>
            <a:xfrm>
              <a:off x="1861344" y="2337939"/>
              <a:ext cx="8469312" cy="3129236"/>
              <a:chOff x="1861344" y="2337939"/>
              <a:chExt cx="8469312" cy="3129236"/>
            </a:xfrm>
          </p:grpSpPr>
          <p:sp>
            <p:nvSpPr>
              <p:cNvPr id="25" name="矩形: 圆角 24">
                <a:extLst>
                  <a:ext uri="{FF2B5EF4-FFF2-40B4-BE49-F238E27FC236}">
                    <a16:creationId xmlns:a16="http://schemas.microsoft.com/office/drawing/2014/main" id="{9D821D51-48B6-41A2-8BFB-427C5507CC17}"/>
                  </a:ext>
                </a:extLst>
              </p:cNvPr>
              <p:cNvSpPr/>
              <p:nvPr/>
            </p:nvSpPr>
            <p:spPr>
              <a:xfrm>
                <a:off x="1861344" y="4760883"/>
                <a:ext cx="8469312" cy="706292"/>
              </a:xfrm>
              <a:prstGeom prst="roundRect">
                <a:avLst>
                  <a:gd name="adj" fmla="val 5047"/>
                </a:avLst>
              </a:prstGeom>
              <a:noFill/>
              <a:ln w="952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圆角 15">
                <a:extLst>
                  <a:ext uri="{FF2B5EF4-FFF2-40B4-BE49-F238E27FC236}">
                    <a16:creationId xmlns:a16="http://schemas.microsoft.com/office/drawing/2014/main" id="{24915FFE-C1F1-4E83-966A-8D7D0C0F4BA1}"/>
                  </a:ext>
                </a:extLst>
              </p:cNvPr>
              <p:cNvSpPr/>
              <p:nvPr/>
            </p:nvSpPr>
            <p:spPr>
              <a:xfrm>
                <a:off x="1861344" y="2337939"/>
                <a:ext cx="8469312" cy="706292"/>
              </a:xfrm>
              <a:prstGeom prst="roundRect">
                <a:avLst>
                  <a:gd name="adj" fmla="val 5047"/>
                </a:avLst>
              </a:prstGeom>
              <a:noFill/>
              <a:ln w="952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a:extLst>
                  <a:ext uri="{FF2B5EF4-FFF2-40B4-BE49-F238E27FC236}">
                    <a16:creationId xmlns:a16="http://schemas.microsoft.com/office/drawing/2014/main" id="{A3ABC49B-7A03-466F-99CA-D45D2B6D9D96}"/>
                  </a:ext>
                </a:extLst>
              </p:cNvPr>
              <p:cNvSpPr/>
              <p:nvPr/>
            </p:nvSpPr>
            <p:spPr>
              <a:xfrm>
                <a:off x="1908966" y="2388777"/>
                <a:ext cx="1277032" cy="60594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latin typeface="思源宋体 CN Heavy" panose="02020900000000000000" pitchFamily="18" charset="-122"/>
                    <a:ea typeface="思源宋体 CN Heavy" panose="02020900000000000000" pitchFamily="18" charset="-122"/>
                  </a:rPr>
                  <a:t>有关部门</a:t>
                </a:r>
              </a:p>
            </p:txBody>
          </p:sp>
          <p:sp>
            <p:nvSpPr>
              <p:cNvPr id="19" name="矩形: 圆角 18">
                <a:extLst>
                  <a:ext uri="{FF2B5EF4-FFF2-40B4-BE49-F238E27FC236}">
                    <a16:creationId xmlns:a16="http://schemas.microsoft.com/office/drawing/2014/main" id="{1F5F020A-53D2-4C4A-9113-4A885F037157}"/>
                  </a:ext>
                </a:extLst>
              </p:cNvPr>
              <p:cNvSpPr/>
              <p:nvPr/>
            </p:nvSpPr>
            <p:spPr>
              <a:xfrm>
                <a:off x="1861344" y="3145398"/>
                <a:ext cx="8469312" cy="706292"/>
              </a:xfrm>
              <a:prstGeom prst="roundRect">
                <a:avLst>
                  <a:gd name="adj" fmla="val 5047"/>
                </a:avLst>
              </a:prstGeom>
              <a:noFill/>
              <a:ln w="952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19">
                <a:extLst>
                  <a:ext uri="{FF2B5EF4-FFF2-40B4-BE49-F238E27FC236}">
                    <a16:creationId xmlns:a16="http://schemas.microsoft.com/office/drawing/2014/main" id="{15D4A048-9927-427C-BFB4-297AEC13A428}"/>
                  </a:ext>
                </a:extLst>
              </p:cNvPr>
              <p:cNvSpPr/>
              <p:nvPr/>
            </p:nvSpPr>
            <p:spPr>
              <a:xfrm>
                <a:off x="1908966" y="3196236"/>
                <a:ext cx="1277032" cy="60594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latin typeface="思源宋体 CN Heavy" panose="02020900000000000000" pitchFamily="18" charset="-122"/>
                    <a:ea typeface="思源宋体 CN Heavy" panose="02020900000000000000" pitchFamily="18" charset="-122"/>
                  </a:rPr>
                  <a:t>安委会</a:t>
                </a:r>
              </a:p>
            </p:txBody>
          </p:sp>
          <p:sp>
            <p:nvSpPr>
              <p:cNvPr id="22" name="矩形: 圆角 21">
                <a:extLst>
                  <a:ext uri="{FF2B5EF4-FFF2-40B4-BE49-F238E27FC236}">
                    <a16:creationId xmlns:a16="http://schemas.microsoft.com/office/drawing/2014/main" id="{B2B14E8D-C1C5-4493-8C04-546F483CF55F}"/>
                  </a:ext>
                </a:extLst>
              </p:cNvPr>
              <p:cNvSpPr/>
              <p:nvPr/>
            </p:nvSpPr>
            <p:spPr>
              <a:xfrm>
                <a:off x="1861344" y="3952857"/>
                <a:ext cx="8469312" cy="706292"/>
              </a:xfrm>
              <a:prstGeom prst="roundRect">
                <a:avLst>
                  <a:gd name="adj" fmla="val 5047"/>
                </a:avLst>
              </a:prstGeom>
              <a:noFill/>
              <a:ln w="952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2">
                <a:extLst>
                  <a:ext uri="{FF2B5EF4-FFF2-40B4-BE49-F238E27FC236}">
                    <a16:creationId xmlns:a16="http://schemas.microsoft.com/office/drawing/2014/main" id="{003DAEFA-572B-41A7-8280-FDE089FC9453}"/>
                  </a:ext>
                </a:extLst>
              </p:cNvPr>
              <p:cNvSpPr/>
              <p:nvPr/>
            </p:nvSpPr>
            <p:spPr>
              <a:xfrm>
                <a:off x="1908966" y="4003695"/>
                <a:ext cx="1277032" cy="60594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latin typeface="思源宋体 CN Heavy" panose="02020900000000000000" pitchFamily="18" charset="-122"/>
                    <a:ea typeface="思源宋体 CN Heavy" panose="02020900000000000000" pitchFamily="18" charset="-122"/>
                  </a:rPr>
                  <a:t>应急部门</a:t>
                </a:r>
              </a:p>
            </p:txBody>
          </p:sp>
          <p:sp>
            <p:nvSpPr>
              <p:cNvPr id="26" name="矩形 25">
                <a:extLst>
                  <a:ext uri="{FF2B5EF4-FFF2-40B4-BE49-F238E27FC236}">
                    <a16:creationId xmlns:a16="http://schemas.microsoft.com/office/drawing/2014/main" id="{B8A8B9AE-3795-48AB-8725-25759ECF0151}"/>
                  </a:ext>
                </a:extLst>
              </p:cNvPr>
              <p:cNvSpPr/>
              <p:nvPr/>
            </p:nvSpPr>
            <p:spPr>
              <a:xfrm>
                <a:off x="1908966" y="4811721"/>
                <a:ext cx="1277032" cy="60594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latin typeface="思源宋体 CN Heavy" panose="02020900000000000000" pitchFamily="18" charset="-122"/>
                    <a:ea typeface="思源宋体 CN Heavy" panose="02020900000000000000" pitchFamily="18" charset="-122"/>
                  </a:rPr>
                  <a:t>各地方</a:t>
                </a:r>
                <a:endParaRPr lang="en-US" altLang="zh-CN" sz="1350" dirty="0">
                  <a:latin typeface="思源宋体 CN Heavy" panose="02020900000000000000" pitchFamily="18" charset="-122"/>
                  <a:ea typeface="思源宋体 CN Heavy" panose="02020900000000000000" pitchFamily="18" charset="-122"/>
                </a:endParaRPr>
              </a:p>
              <a:p>
                <a:pPr algn="ctr"/>
                <a:r>
                  <a:rPr lang="zh-CN" altLang="en-US" sz="1350" dirty="0">
                    <a:latin typeface="思源宋体 CN Heavy" panose="02020900000000000000" pitchFamily="18" charset="-122"/>
                    <a:ea typeface="思源宋体 CN Heavy" panose="02020900000000000000" pitchFamily="18" charset="-122"/>
                  </a:rPr>
                  <a:t>各部门</a:t>
                </a:r>
              </a:p>
            </p:txBody>
          </p:sp>
        </p:grpSp>
      </p:gr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3184" y="1784455"/>
            <a:ext cx="1639816" cy="2570378"/>
          </a:xfrm>
          <a:prstGeom prst="rect">
            <a:avLst/>
          </a:prstGeom>
        </p:spPr>
      </p:pic>
    </p:spTree>
    <p:extLst>
      <p:ext uri="{BB962C8B-B14F-4D97-AF65-F5344CB8AC3E}">
        <p14:creationId xmlns:p14="http://schemas.microsoft.com/office/powerpoint/2010/main" val="7498106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D19C1F0-5917-4CBB-965F-81FE79B8D640}"/>
              </a:ext>
            </a:extLst>
          </p:cNvPr>
          <p:cNvGrpSpPr/>
          <p:nvPr/>
        </p:nvGrpSpPr>
        <p:grpSpPr>
          <a:xfrm>
            <a:off x="921542" y="1428750"/>
            <a:ext cx="3623495" cy="335444"/>
            <a:chOff x="1028701" y="1305341"/>
            <a:chExt cx="4831326" cy="447259"/>
          </a:xfrm>
        </p:grpSpPr>
        <p:sp>
          <p:nvSpPr>
            <p:cNvPr id="5" name="矩形 4">
              <a:extLst>
                <a:ext uri="{FF2B5EF4-FFF2-40B4-BE49-F238E27FC236}">
                  <a16:creationId xmlns:a16="http://schemas.microsoft.com/office/drawing/2014/main" id="{4BB1FEF0-41A5-4928-8AF1-BFF33F0F751E}"/>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严肃追究领导责任和监管责任</a:t>
              </a:r>
              <a:endParaRPr lang="zh-CN" altLang="en-US" sz="1200" dirty="0"/>
            </a:p>
          </p:txBody>
        </p:sp>
        <p:sp>
          <p:nvSpPr>
            <p:cNvPr id="6" name="矩形 5">
              <a:extLst>
                <a:ext uri="{FF2B5EF4-FFF2-40B4-BE49-F238E27FC236}">
                  <a16:creationId xmlns:a16="http://schemas.microsoft.com/office/drawing/2014/main" id="{92674192-866A-471A-8F40-9FDE1B3C7DA3}"/>
                </a:ext>
              </a:extLst>
            </p:cNvPr>
            <p:cNvSpPr/>
            <p:nvPr/>
          </p:nvSpPr>
          <p:spPr>
            <a:xfrm>
              <a:off x="1028701" y="1305341"/>
              <a:ext cx="1231899" cy="447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第四条</a:t>
              </a:r>
              <a:endParaRPr lang="zh-CN" altLang="en-US" sz="1200" dirty="0">
                <a:solidFill>
                  <a:schemeClr val="bg1"/>
                </a:solidFill>
              </a:endParaRPr>
            </a:p>
          </p:txBody>
        </p:sp>
      </p:grpSp>
      <p:grpSp>
        <p:nvGrpSpPr>
          <p:cNvPr id="9" name="组合 8">
            <a:extLst>
              <a:ext uri="{FF2B5EF4-FFF2-40B4-BE49-F238E27FC236}">
                <a16:creationId xmlns:a16="http://schemas.microsoft.com/office/drawing/2014/main" id="{28665CE0-3D2D-4B67-89A7-BDE4193655E1}"/>
              </a:ext>
            </a:extLst>
          </p:cNvPr>
          <p:cNvGrpSpPr/>
          <p:nvPr/>
        </p:nvGrpSpPr>
        <p:grpSpPr>
          <a:xfrm>
            <a:off x="891776" y="1863732"/>
            <a:ext cx="4747024" cy="2621757"/>
            <a:chOff x="782634" y="2168524"/>
            <a:chExt cx="6329366" cy="3495676"/>
          </a:xfrm>
        </p:grpSpPr>
        <p:sp>
          <p:nvSpPr>
            <p:cNvPr id="2" name="矩形 1"/>
            <p:cNvSpPr/>
            <p:nvPr/>
          </p:nvSpPr>
          <p:spPr>
            <a:xfrm>
              <a:off x="914399" y="2413001"/>
              <a:ext cx="5994400" cy="3092812"/>
            </a:xfrm>
            <a:prstGeom prst="rect">
              <a:avLst/>
            </a:prstGeom>
          </p:spPr>
          <p:txBody>
            <a:bodyPr wrap="square">
              <a:spAutoFit/>
            </a:bodyPr>
            <a:lstStyle/>
            <a:p>
              <a:pPr>
                <a:lnSpc>
                  <a:spcPct val="150000"/>
                </a:lnSpc>
              </a:pPr>
              <a:r>
                <a:rPr lang="zh-CN" altLang="en-US" sz="140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对不履行职责造成较大以上事故的责任，既要追究直接责任，而且要上追一层，就是说追究到党委政府领导的责任，有关部门的监管责任，特别是重特大事故，追究主要领导分管领导对严重违法违规行为没有采取有效措施，甚至放任不管的，要依法追究各级的责任，可能会追究到县，追究到乡主要负责人的责任，构成犯罪的移交公安追究刑事责任。</a:t>
              </a:r>
            </a:p>
          </p:txBody>
        </p:sp>
        <p:sp>
          <p:nvSpPr>
            <p:cNvPr id="7" name="矩形 6">
              <a:extLst>
                <a:ext uri="{FF2B5EF4-FFF2-40B4-BE49-F238E27FC236}">
                  <a16:creationId xmlns:a16="http://schemas.microsoft.com/office/drawing/2014/main" id="{62195112-994F-4182-9DF6-5508AFEC2DB8}"/>
                </a:ext>
              </a:extLst>
            </p:cNvPr>
            <p:cNvSpPr/>
            <p:nvPr/>
          </p:nvSpPr>
          <p:spPr>
            <a:xfrm>
              <a:off x="782634" y="2168524"/>
              <a:ext cx="6329366" cy="34956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19800" y="1581150"/>
            <a:ext cx="2209800" cy="3109939"/>
          </a:xfrm>
          <a:prstGeom prst="rect">
            <a:avLst/>
          </a:prstGeom>
        </p:spPr>
      </p:pic>
    </p:spTree>
    <p:extLst>
      <p:ext uri="{BB962C8B-B14F-4D97-AF65-F5344CB8AC3E}">
        <p14:creationId xmlns:p14="http://schemas.microsoft.com/office/powerpoint/2010/main" val="27666330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0600" y="2956006"/>
            <a:ext cx="4693057" cy="923330"/>
          </a:xfrm>
          <a:prstGeom prst="rect">
            <a:avLst/>
          </a:prstGeom>
        </p:spPr>
        <p:txBody>
          <a:bodyPr wrap="square">
            <a:spAutoFit/>
          </a:bodyPr>
          <a:lstStyle/>
          <a:p>
            <a:pPr algn="just" latinLnBrk="1">
              <a:lnSpc>
                <a:spcPct val="150000"/>
              </a:lnSpc>
            </a:pPr>
            <a:r>
              <a:rPr lang="zh-CN" altLang="en-US" sz="1200" dirty="0" smtClean="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直接追究公司</a:t>
            </a:r>
            <a:r>
              <a:rPr lang="zh-CN" altLang="en-US" sz="120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主要</a:t>
            </a:r>
            <a:r>
              <a:rPr lang="zh-CN" altLang="en-US" sz="1200" dirty="0" smtClean="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负责人安全生产责任，</a:t>
            </a:r>
            <a:r>
              <a:rPr lang="zh-CN" altLang="en-US" sz="1200" dirty="0">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对重特大事故负有主要责任的，在追究刑事责任的同时，明确终身不得担任本行业本单位主要负责人。</a:t>
            </a:r>
          </a:p>
        </p:txBody>
      </p:sp>
      <p:sp>
        <p:nvSpPr>
          <p:cNvPr id="4" name="矩形 3"/>
          <p:cNvSpPr/>
          <p:nvPr/>
        </p:nvSpPr>
        <p:spPr>
          <a:xfrm>
            <a:off x="762006" y="2050707"/>
            <a:ext cx="7559666" cy="683264"/>
          </a:xfrm>
          <a:prstGeom prst="rect">
            <a:avLst/>
          </a:prstGeom>
        </p:spPr>
        <p:txBody>
          <a:bodyPr wrap="square">
            <a:spAutoFit/>
          </a:bodyPr>
          <a:lstStyle/>
          <a:p>
            <a:pPr>
              <a:lnSpc>
                <a:spcPct val="150000"/>
              </a:lnSpc>
            </a:pPr>
            <a:r>
              <a:rPr lang="zh-CN" altLang="en-US" sz="1350" b="1" dirty="0">
                <a:solidFill>
                  <a:srgbClr val="C00000"/>
                </a:solidFill>
                <a:latin typeface="思源黑体 CN Regular" panose="020B0500000000000000" pitchFamily="34" charset="-122"/>
                <a:ea typeface="思源黑体 CN Regular" panose="020B0500000000000000" pitchFamily="34" charset="-122"/>
                <a:cs typeface="阿里巴巴普惠体" panose="00020600040101010101" pitchFamily="18" charset="-122"/>
                <a:sym typeface="Arial" panose="020B0604020202020204" pitchFamily="34" charset="0"/>
              </a:rPr>
              <a:t>企业法人代表实际控制人实际负责人，要严格履行安全生产第一责任人的责任，对本单位安全生产工作全面负责。</a:t>
            </a:r>
          </a:p>
        </p:txBody>
      </p:sp>
      <p:grpSp>
        <p:nvGrpSpPr>
          <p:cNvPr id="5" name="组合 4">
            <a:extLst>
              <a:ext uri="{FF2B5EF4-FFF2-40B4-BE49-F238E27FC236}">
                <a16:creationId xmlns:a16="http://schemas.microsoft.com/office/drawing/2014/main" id="{0303301C-274B-4E1E-9023-06C4E08A6002}"/>
              </a:ext>
            </a:extLst>
          </p:cNvPr>
          <p:cNvGrpSpPr/>
          <p:nvPr/>
        </p:nvGrpSpPr>
        <p:grpSpPr>
          <a:xfrm>
            <a:off x="791766" y="1589936"/>
            <a:ext cx="3623495" cy="335444"/>
            <a:chOff x="1028701" y="1305341"/>
            <a:chExt cx="4831326" cy="447259"/>
          </a:xfrm>
        </p:grpSpPr>
        <p:sp>
          <p:nvSpPr>
            <p:cNvPr id="6" name="矩形 5">
              <a:extLst>
                <a:ext uri="{FF2B5EF4-FFF2-40B4-BE49-F238E27FC236}">
                  <a16:creationId xmlns:a16="http://schemas.microsoft.com/office/drawing/2014/main" id="{0FAD3B71-FF84-4DEE-B275-F2DB2D56CDF7}"/>
                </a:ext>
              </a:extLst>
            </p:cNvPr>
            <p:cNvSpPr/>
            <p:nvPr/>
          </p:nvSpPr>
          <p:spPr>
            <a:xfrm>
              <a:off x="2260601" y="1305341"/>
              <a:ext cx="3599426" cy="447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191919"/>
                  </a:solidFill>
                  <a:latin typeface="Arial" panose="020B0604020202020204" pitchFamily="34" charset="0"/>
                  <a:ea typeface="思源黑体 CN Regular" panose="020B0500000000000000" pitchFamily="34" charset="-122"/>
                  <a:cs typeface="阿里巴巴普惠体" panose="00020600040101010101" pitchFamily="18" charset="-122"/>
                  <a:sym typeface="Arial" panose="020B0604020202020204" pitchFamily="34" charset="0"/>
                </a:rPr>
                <a:t>严格落实企业主要负责人责任</a:t>
              </a:r>
              <a:endParaRPr lang="zh-CN" altLang="en-US" sz="1200" dirty="0"/>
            </a:p>
          </p:txBody>
        </p:sp>
        <p:sp>
          <p:nvSpPr>
            <p:cNvPr id="7" name="矩形 6">
              <a:extLst>
                <a:ext uri="{FF2B5EF4-FFF2-40B4-BE49-F238E27FC236}">
                  <a16:creationId xmlns:a16="http://schemas.microsoft.com/office/drawing/2014/main" id="{D153B9BD-4D33-4613-9661-67C716CD7A7E}"/>
                </a:ext>
              </a:extLst>
            </p:cNvPr>
            <p:cNvSpPr/>
            <p:nvPr/>
          </p:nvSpPr>
          <p:spPr>
            <a:xfrm>
              <a:off x="1028701" y="1305341"/>
              <a:ext cx="1231899" cy="447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panose="020B0500000000000000" pitchFamily="34" charset="-122"/>
                  <a:ea typeface="思源黑体" panose="020B0500000000000000" pitchFamily="34" charset="-122"/>
                </a:rPr>
                <a:t>第五条</a:t>
              </a:r>
              <a:endParaRPr lang="zh-CN" altLang="en-US" sz="1200" dirty="0">
                <a:solidFill>
                  <a:schemeClr val="bg1"/>
                </a:solidFill>
              </a:endParaRPr>
            </a:p>
          </p:txBody>
        </p:sp>
      </p:grpSp>
      <p:sp>
        <p:nvSpPr>
          <p:cNvPr id="8" name="Aitds3">
            <a:extLst>
              <a:ext uri="{FF2B5EF4-FFF2-40B4-BE49-F238E27FC236}">
                <a16:creationId xmlns:a16="http://schemas.microsoft.com/office/drawing/2014/main" id="{ADD82C5D-F586-4751-8841-DC35B0205911}"/>
              </a:ext>
            </a:extLst>
          </p:cNvPr>
          <p:cNvSpPr>
            <a:spLocks noChangeArrowheads="1"/>
          </p:cNvSpPr>
          <p:nvPr>
            <p:custDataLst>
              <p:tags r:id="rId1"/>
            </p:custDataLst>
          </p:nvPr>
        </p:nvSpPr>
        <p:spPr bwMode="auto">
          <a:xfrm>
            <a:off x="822329" y="2876550"/>
            <a:ext cx="5121271" cy="1359243"/>
          </a:xfrm>
          <a:prstGeom prst="rect">
            <a:avLst/>
          </a:prstGeom>
          <a:noFill/>
          <a:ln w="9525">
            <a:solidFill>
              <a:schemeClr val="accent1"/>
            </a:solidFill>
            <a:miter lim="800000"/>
            <a:headEnd/>
            <a:tailEnd/>
          </a:ln>
        </p:spPr>
        <p:txBody>
          <a:bodyPr/>
          <a:lstStyle/>
          <a:p>
            <a:pPr defTabSz="890923">
              <a:defRPr/>
            </a:pPr>
            <a:endParaRPr lang="zh-CN" altLang="en-US" sz="1754" kern="0">
              <a:solidFill>
                <a:sysClr val="windowText" lastClr="000000"/>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1871" y="2800350"/>
            <a:ext cx="2117729" cy="1406155"/>
          </a:xfrm>
          <a:prstGeom prst="rect">
            <a:avLst/>
          </a:prstGeom>
        </p:spPr>
      </p:pic>
    </p:spTree>
    <p:extLst>
      <p:ext uri="{BB962C8B-B14F-4D97-AF65-F5344CB8AC3E}">
        <p14:creationId xmlns:p14="http://schemas.microsoft.com/office/powerpoint/2010/main" val="39989421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298"/>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自定义 1">
      <a:majorFont>
        <a:latin typeface="Calibri Light"/>
        <a:ea typeface="思源黑体 CN Bold"/>
        <a:cs typeface=""/>
      </a:majorFont>
      <a:minorFont>
        <a:latin typeface="Calibri"/>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1979</Words>
  <Application>Microsoft Office PowerPoint</Application>
  <PresentationFormat>全屏显示(16:9)</PresentationFormat>
  <Paragraphs>124</Paragraphs>
  <Slides>20</Slides>
  <Notes>2</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阿里巴巴普惠体</vt:lpstr>
      <vt:lpstr>阿里巴巴普惠体 Light</vt:lpstr>
      <vt:lpstr>汉仪雅酷黑 85W</vt:lpstr>
      <vt:lpstr>思源黑体</vt:lpstr>
      <vt:lpstr>思源黑体 CN Bold</vt:lpstr>
      <vt:lpstr>思源黑体 CN Regular</vt:lpstr>
      <vt:lpstr>思源宋体 CN Heavy</vt:lpstr>
      <vt:lpstr>宋体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2019-05-13T21:35:27Z</dcterms:created>
  <dcterms:modified xsi:type="dcterms:W3CDTF">2022-06-22T01:16:49Z</dcterms:modified>
</cp:coreProperties>
</file>